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notesMasterIdLst>
    <p:notesMasterId r:id="rId28"/>
  </p:notesMasterIdLst>
  <p:sldIdLst>
    <p:sldId id="269" r:id="rId2"/>
    <p:sldId id="283" r:id="rId3"/>
    <p:sldId id="284" r:id="rId4"/>
    <p:sldId id="285" r:id="rId5"/>
    <p:sldId id="259" r:id="rId6"/>
    <p:sldId id="286" r:id="rId7"/>
    <p:sldId id="266" r:id="rId8"/>
    <p:sldId id="287" r:id="rId9"/>
    <p:sldId id="288" r:id="rId10"/>
    <p:sldId id="289" r:id="rId11"/>
    <p:sldId id="268" r:id="rId12"/>
    <p:sldId id="290" r:id="rId13"/>
    <p:sldId id="293" r:id="rId14"/>
    <p:sldId id="294" r:id="rId15"/>
    <p:sldId id="295" r:id="rId16"/>
    <p:sldId id="296" r:id="rId17"/>
    <p:sldId id="297" r:id="rId18"/>
    <p:sldId id="298" r:id="rId19"/>
    <p:sldId id="299" r:id="rId20"/>
    <p:sldId id="300" r:id="rId21"/>
    <p:sldId id="301" r:id="rId22"/>
    <p:sldId id="302" r:id="rId23"/>
    <p:sldId id="303" r:id="rId24"/>
    <p:sldId id="307" r:id="rId25"/>
    <p:sldId id="304" r:id="rId26"/>
    <p:sldId id="306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1C0AB4-137B-4F52-98B0-BDA62C9B5F7C}" type="doc">
      <dgm:prSet loTypeId="urn:microsoft.com/office/officeart/2005/8/layout/list1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15DFD10B-E61D-4948-9B86-C10FE57A8C09}">
      <dgm:prSet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MY" sz="2800" dirty="0">
              <a:latin typeface="+mj-lt"/>
            </a:rPr>
            <a:t>Ablative therapies</a:t>
          </a:r>
          <a:endParaRPr lang="en-US" sz="2800" dirty="0">
            <a:latin typeface="+mj-lt"/>
          </a:endParaRPr>
        </a:p>
      </dgm:t>
    </dgm:pt>
    <dgm:pt modelId="{62DA6091-689D-4EB2-9685-817747677CBA}" type="parTrans" cxnId="{C85CF0D0-A4DF-4251-9961-62D56BC2FE9F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B02A05E5-9359-4800-8E7C-CEA501CBE732}" type="sibTrans" cxnId="{C85CF0D0-A4DF-4251-9961-62D56BC2FE9F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851AF4D1-92AB-4C69-BA51-066A582A9520}">
      <dgm:prSet custT="1"/>
      <dgm:spPr/>
      <dgm:t>
        <a:bodyPr/>
        <a:lstStyle/>
        <a:p>
          <a:r>
            <a:rPr lang="en-MY" sz="2800" dirty="0">
              <a:latin typeface="+mj-lt"/>
            </a:rPr>
            <a:t>Laser photocoagulation</a:t>
          </a:r>
          <a:endParaRPr lang="en-US" sz="2800" dirty="0">
            <a:latin typeface="+mj-lt"/>
          </a:endParaRPr>
        </a:p>
      </dgm:t>
    </dgm:pt>
    <dgm:pt modelId="{557B5EF9-A588-4563-ADA5-B686CDE298F4}" type="parTrans" cxnId="{41A301BC-F3A3-49E8-8AED-1D9F6CEC1E7D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181FDFCA-C481-45FE-9F01-DBE814799FDD}" type="sibTrans" cxnId="{41A301BC-F3A3-49E8-8AED-1D9F6CEC1E7D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97130EC2-D124-4C42-8A1A-9540DD5B98AC}">
      <dgm:prSet custT="1"/>
      <dgm:spPr/>
      <dgm:t>
        <a:bodyPr/>
        <a:lstStyle/>
        <a:p>
          <a:r>
            <a:rPr lang="en-MY" sz="2800" dirty="0">
              <a:latin typeface="+mj-lt"/>
            </a:rPr>
            <a:t>Cryotherapy</a:t>
          </a:r>
          <a:endParaRPr lang="en-US" sz="2800" dirty="0">
            <a:latin typeface="+mj-lt"/>
          </a:endParaRPr>
        </a:p>
      </dgm:t>
    </dgm:pt>
    <dgm:pt modelId="{E9F4D255-556C-4365-A6A4-1D55211C3BD5}" type="parTrans" cxnId="{91A41081-D730-4B9E-89F4-6354C4A7A009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B2C32FCA-49BB-438E-9262-FF3F6948855B}" type="sibTrans" cxnId="{91A41081-D730-4B9E-89F4-6354C4A7A009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BA295A35-D774-40D2-A55D-CDD0F12F58D9}">
      <dgm:prSet custT="1"/>
      <dgm:spPr/>
      <dgm:t>
        <a:bodyPr/>
        <a:lstStyle/>
        <a:p>
          <a:r>
            <a:rPr lang="en-MY" sz="2800" dirty="0">
              <a:latin typeface="+mj-lt"/>
            </a:rPr>
            <a:t>Intravitreal anti VEGF </a:t>
          </a:r>
          <a:endParaRPr lang="en-US" sz="2800" dirty="0">
            <a:latin typeface="+mj-lt"/>
          </a:endParaRPr>
        </a:p>
      </dgm:t>
    </dgm:pt>
    <dgm:pt modelId="{B20BB622-8B7E-4C37-BFEF-A0FA0C9DE1DA}" type="parTrans" cxnId="{FF3EF80C-B55D-456C-A444-D66C81A1D728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B3008361-44F3-477D-9CF1-6C837BD21EBD}" type="sibTrans" cxnId="{FF3EF80C-B55D-456C-A444-D66C81A1D728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022B1F64-D870-4467-9D77-18D5752EB545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MY" sz="2800" dirty="0">
              <a:latin typeface="+mj-lt"/>
            </a:rPr>
            <a:t>Vitreoretinal surgery</a:t>
          </a:r>
          <a:endParaRPr lang="en-US" sz="2800" dirty="0">
            <a:latin typeface="+mj-lt"/>
          </a:endParaRPr>
        </a:p>
      </dgm:t>
    </dgm:pt>
    <dgm:pt modelId="{2C97D696-B44D-44BD-BA7F-BDB18085C763}" type="parTrans" cxnId="{B0C105A0-E7F7-45D8-A1BA-1A9599F40688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B5AA0FB1-B728-4BF7-950A-3F9B1C8786A0}" type="sibTrans" cxnId="{B0C105A0-E7F7-45D8-A1BA-1A9599F40688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F9BE2AEA-BA04-4CAE-8E12-33F17F437717}">
      <dgm:prSet custT="1"/>
      <dgm:spPr/>
      <dgm:t>
        <a:bodyPr/>
        <a:lstStyle/>
        <a:p>
          <a:r>
            <a:rPr lang="en-MY" sz="2800" dirty="0">
              <a:latin typeface="+mj-lt"/>
            </a:rPr>
            <a:t>Adjunctive treatment</a:t>
          </a:r>
          <a:endParaRPr lang="en-US" sz="2800" dirty="0">
            <a:latin typeface="+mj-lt"/>
          </a:endParaRPr>
        </a:p>
      </dgm:t>
    </dgm:pt>
    <dgm:pt modelId="{F70278F8-6E94-4A6C-B71E-E76C3FAF6BA4}" type="parTrans" cxnId="{311667BD-3A26-4E63-8DD0-F35BE266C005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1FB92530-1CDA-468C-A06C-A6CB69350D26}" type="sibTrans" cxnId="{311667BD-3A26-4E63-8DD0-F35BE266C005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8C7653E4-8497-4D3A-A851-C55049B4C3E6}">
      <dgm:prSet custT="1"/>
      <dgm:spPr/>
      <dgm:t>
        <a:bodyPr/>
        <a:lstStyle/>
        <a:p>
          <a:r>
            <a:rPr lang="en-MY" sz="2800" dirty="0">
              <a:latin typeface="+mj-lt"/>
            </a:rPr>
            <a:t>Beta blockers</a:t>
          </a:r>
          <a:endParaRPr lang="en-US" sz="2800" dirty="0">
            <a:latin typeface="+mj-lt"/>
          </a:endParaRPr>
        </a:p>
      </dgm:t>
    </dgm:pt>
    <dgm:pt modelId="{49BBFD2B-2D8E-422A-9C8C-ED11668E94A8}" type="parTrans" cxnId="{3E3E75DE-75B1-4CD1-B11B-AC78772A671E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0C92C0B6-C9CD-4715-9492-D34D84361315}" type="sibTrans" cxnId="{3E3E75DE-75B1-4CD1-B11B-AC78772A671E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74954A06-EC9F-4A62-8AAF-C5382EE33633}" type="pres">
      <dgm:prSet presAssocID="{E01C0AB4-137B-4F52-98B0-BDA62C9B5F7C}" presName="linear" presStyleCnt="0">
        <dgm:presLayoutVars>
          <dgm:dir/>
          <dgm:animLvl val="lvl"/>
          <dgm:resizeHandles val="exact"/>
        </dgm:presLayoutVars>
      </dgm:prSet>
      <dgm:spPr/>
    </dgm:pt>
    <dgm:pt modelId="{8E1F73EC-AA9C-4134-ADEC-4839FBD6FE91}" type="pres">
      <dgm:prSet presAssocID="{15DFD10B-E61D-4948-9B86-C10FE57A8C09}" presName="parentLin" presStyleCnt="0"/>
      <dgm:spPr/>
    </dgm:pt>
    <dgm:pt modelId="{E550C4A5-1F2A-49C7-BCA4-9AB606868AC9}" type="pres">
      <dgm:prSet presAssocID="{15DFD10B-E61D-4948-9B86-C10FE57A8C09}" presName="parentLeftMargin" presStyleLbl="node1" presStyleIdx="0" presStyleCnt="4"/>
      <dgm:spPr/>
    </dgm:pt>
    <dgm:pt modelId="{6BB8DD23-83DF-45C5-8388-EFAB89D1A2C0}" type="pres">
      <dgm:prSet presAssocID="{15DFD10B-E61D-4948-9B86-C10FE57A8C09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FEEC3C44-25B4-49AA-B967-0F31E3861E96}" type="pres">
      <dgm:prSet presAssocID="{15DFD10B-E61D-4948-9B86-C10FE57A8C09}" presName="negativeSpace" presStyleCnt="0"/>
      <dgm:spPr/>
    </dgm:pt>
    <dgm:pt modelId="{6D680D85-7772-4E38-8C37-3CA45736F3F9}" type="pres">
      <dgm:prSet presAssocID="{15DFD10B-E61D-4948-9B86-C10FE57A8C09}" presName="childText" presStyleLbl="conFgAcc1" presStyleIdx="0" presStyleCnt="4">
        <dgm:presLayoutVars>
          <dgm:bulletEnabled val="1"/>
        </dgm:presLayoutVars>
      </dgm:prSet>
      <dgm:spPr/>
    </dgm:pt>
    <dgm:pt modelId="{A5C57B03-D0D3-460C-B781-7FC2CD5B075F}" type="pres">
      <dgm:prSet presAssocID="{B02A05E5-9359-4800-8E7C-CEA501CBE732}" presName="spaceBetweenRectangles" presStyleCnt="0"/>
      <dgm:spPr/>
    </dgm:pt>
    <dgm:pt modelId="{4CD4739B-2D85-4482-80B2-75E2E38F97B8}" type="pres">
      <dgm:prSet presAssocID="{BA295A35-D774-40D2-A55D-CDD0F12F58D9}" presName="parentLin" presStyleCnt="0"/>
      <dgm:spPr/>
    </dgm:pt>
    <dgm:pt modelId="{56844F2F-FFB3-40A0-93FD-2A62E6E5DBD5}" type="pres">
      <dgm:prSet presAssocID="{BA295A35-D774-40D2-A55D-CDD0F12F58D9}" presName="parentLeftMargin" presStyleLbl="node1" presStyleIdx="0" presStyleCnt="4"/>
      <dgm:spPr/>
    </dgm:pt>
    <dgm:pt modelId="{3C258643-AFEC-469B-ACF3-2D11E252E8D2}" type="pres">
      <dgm:prSet presAssocID="{BA295A35-D774-40D2-A55D-CDD0F12F58D9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3F3173A3-E3C6-4182-9AF4-D9A82D192BBE}" type="pres">
      <dgm:prSet presAssocID="{BA295A35-D774-40D2-A55D-CDD0F12F58D9}" presName="negativeSpace" presStyleCnt="0"/>
      <dgm:spPr/>
    </dgm:pt>
    <dgm:pt modelId="{6C4A2024-8FD1-432E-85A1-AA4F6DA0260A}" type="pres">
      <dgm:prSet presAssocID="{BA295A35-D774-40D2-A55D-CDD0F12F58D9}" presName="childText" presStyleLbl="conFgAcc1" presStyleIdx="1" presStyleCnt="4">
        <dgm:presLayoutVars>
          <dgm:bulletEnabled val="1"/>
        </dgm:presLayoutVars>
      </dgm:prSet>
      <dgm:spPr/>
    </dgm:pt>
    <dgm:pt modelId="{C096A70F-D0CC-4B50-BC2B-8C4F46D7E3CE}" type="pres">
      <dgm:prSet presAssocID="{B3008361-44F3-477D-9CF1-6C837BD21EBD}" presName="spaceBetweenRectangles" presStyleCnt="0"/>
      <dgm:spPr/>
    </dgm:pt>
    <dgm:pt modelId="{483025CA-864C-4B1C-8CD0-90062F8C6668}" type="pres">
      <dgm:prSet presAssocID="{022B1F64-D870-4467-9D77-18D5752EB545}" presName="parentLin" presStyleCnt="0"/>
      <dgm:spPr/>
    </dgm:pt>
    <dgm:pt modelId="{6CC46B01-ABC4-4E04-B6BE-0F0CCB8EF014}" type="pres">
      <dgm:prSet presAssocID="{022B1F64-D870-4467-9D77-18D5752EB545}" presName="parentLeftMargin" presStyleLbl="node1" presStyleIdx="1" presStyleCnt="4"/>
      <dgm:spPr/>
    </dgm:pt>
    <dgm:pt modelId="{858C0C5E-5A85-49B1-8A4A-6318E5CE47FF}" type="pres">
      <dgm:prSet presAssocID="{022B1F64-D870-4467-9D77-18D5752EB545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46367F00-37B6-48FD-9B7B-7F04CFA5E4E3}" type="pres">
      <dgm:prSet presAssocID="{022B1F64-D870-4467-9D77-18D5752EB545}" presName="negativeSpace" presStyleCnt="0"/>
      <dgm:spPr/>
    </dgm:pt>
    <dgm:pt modelId="{DBA8DDE1-61A2-4959-82BD-0A8C5EAF498E}" type="pres">
      <dgm:prSet presAssocID="{022B1F64-D870-4467-9D77-18D5752EB545}" presName="childText" presStyleLbl="conFgAcc1" presStyleIdx="2" presStyleCnt="4">
        <dgm:presLayoutVars>
          <dgm:bulletEnabled val="1"/>
        </dgm:presLayoutVars>
      </dgm:prSet>
      <dgm:spPr/>
    </dgm:pt>
    <dgm:pt modelId="{0C75588E-66BB-432E-A8CC-C2B8B190E525}" type="pres">
      <dgm:prSet presAssocID="{B5AA0FB1-B728-4BF7-950A-3F9B1C8786A0}" presName="spaceBetweenRectangles" presStyleCnt="0"/>
      <dgm:spPr/>
    </dgm:pt>
    <dgm:pt modelId="{B5CF31B4-CD34-4F5B-A3A7-229037568AE4}" type="pres">
      <dgm:prSet presAssocID="{F9BE2AEA-BA04-4CAE-8E12-33F17F437717}" presName="parentLin" presStyleCnt="0"/>
      <dgm:spPr/>
    </dgm:pt>
    <dgm:pt modelId="{177BBBEB-F239-494E-9C2D-4BE18A9EB5D5}" type="pres">
      <dgm:prSet presAssocID="{F9BE2AEA-BA04-4CAE-8E12-33F17F437717}" presName="parentLeftMargin" presStyleLbl="node1" presStyleIdx="2" presStyleCnt="4"/>
      <dgm:spPr/>
    </dgm:pt>
    <dgm:pt modelId="{F63E3101-C49A-4CC9-A313-A1BA9D15BE65}" type="pres">
      <dgm:prSet presAssocID="{F9BE2AEA-BA04-4CAE-8E12-33F17F437717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2BDF121C-96B5-41EE-A768-D5F23C7DF064}" type="pres">
      <dgm:prSet presAssocID="{F9BE2AEA-BA04-4CAE-8E12-33F17F437717}" presName="negativeSpace" presStyleCnt="0"/>
      <dgm:spPr/>
    </dgm:pt>
    <dgm:pt modelId="{AF44C32A-AAF1-4613-A4BC-95E66DCF83D8}" type="pres">
      <dgm:prSet presAssocID="{F9BE2AEA-BA04-4CAE-8E12-33F17F437717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8355D008-37C7-490D-9A4A-C05F42A5739A}" type="presOf" srcId="{E01C0AB4-137B-4F52-98B0-BDA62C9B5F7C}" destId="{74954A06-EC9F-4A62-8AAF-C5382EE33633}" srcOrd="0" destOrd="0" presId="urn:microsoft.com/office/officeart/2005/8/layout/list1"/>
    <dgm:cxn modelId="{AE73C00B-5DEA-439D-B0DB-1183551CF562}" type="presOf" srcId="{F9BE2AEA-BA04-4CAE-8E12-33F17F437717}" destId="{F63E3101-C49A-4CC9-A313-A1BA9D15BE65}" srcOrd="1" destOrd="0" presId="urn:microsoft.com/office/officeart/2005/8/layout/list1"/>
    <dgm:cxn modelId="{FF3EF80C-B55D-456C-A444-D66C81A1D728}" srcId="{E01C0AB4-137B-4F52-98B0-BDA62C9B5F7C}" destId="{BA295A35-D774-40D2-A55D-CDD0F12F58D9}" srcOrd="1" destOrd="0" parTransId="{B20BB622-8B7E-4C37-BFEF-A0FA0C9DE1DA}" sibTransId="{B3008361-44F3-477D-9CF1-6C837BD21EBD}"/>
    <dgm:cxn modelId="{62B1651B-AE17-4B1C-B1FD-33B71106DF0E}" type="presOf" srcId="{BA295A35-D774-40D2-A55D-CDD0F12F58D9}" destId="{56844F2F-FFB3-40A0-93FD-2A62E6E5DBD5}" srcOrd="0" destOrd="0" presId="urn:microsoft.com/office/officeart/2005/8/layout/list1"/>
    <dgm:cxn modelId="{5E0E223A-72D4-44F0-93E8-DA9D0EA7C22C}" type="presOf" srcId="{851AF4D1-92AB-4C69-BA51-066A582A9520}" destId="{6D680D85-7772-4E38-8C37-3CA45736F3F9}" srcOrd="0" destOrd="0" presId="urn:microsoft.com/office/officeart/2005/8/layout/list1"/>
    <dgm:cxn modelId="{93D2F93C-8FA6-46F0-9C49-C2C44A5A4D0F}" type="presOf" srcId="{8C7653E4-8497-4D3A-A851-C55049B4C3E6}" destId="{AF44C32A-AAF1-4613-A4BC-95E66DCF83D8}" srcOrd="0" destOrd="0" presId="urn:microsoft.com/office/officeart/2005/8/layout/list1"/>
    <dgm:cxn modelId="{91A41081-D730-4B9E-89F4-6354C4A7A009}" srcId="{15DFD10B-E61D-4948-9B86-C10FE57A8C09}" destId="{97130EC2-D124-4C42-8A1A-9540DD5B98AC}" srcOrd="1" destOrd="0" parTransId="{E9F4D255-556C-4365-A6A4-1D55211C3BD5}" sibTransId="{B2C32FCA-49BB-438E-9262-FF3F6948855B}"/>
    <dgm:cxn modelId="{EAD6D894-7562-479B-9A95-3791EE2D84E4}" type="presOf" srcId="{F9BE2AEA-BA04-4CAE-8E12-33F17F437717}" destId="{177BBBEB-F239-494E-9C2D-4BE18A9EB5D5}" srcOrd="0" destOrd="0" presId="urn:microsoft.com/office/officeart/2005/8/layout/list1"/>
    <dgm:cxn modelId="{A5ED6F9C-6153-4FB7-A25F-898EAC6A039A}" type="presOf" srcId="{15DFD10B-E61D-4948-9B86-C10FE57A8C09}" destId="{6BB8DD23-83DF-45C5-8388-EFAB89D1A2C0}" srcOrd="1" destOrd="0" presId="urn:microsoft.com/office/officeart/2005/8/layout/list1"/>
    <dgm:cxn modelId="{B0C105A0-E7F7-45D8-A1BA-1A9599F40688}" srcId="{E01C0AB4-137B-4F52-98B0-BDA62C9B5F7C}" destId="{022B1F64-D870-4467-9D77-18D5752EB545}" srcOrd="2" destOrd="0" parTransId="{2C97D696-B44D-44BD-BA7F-BDB18085C763}" sibTransId="{B5AA0FB1-B728-4BF7-950A-3F9B1C8786A0}"/>
    <dgm:cxn modelId="{C5B05EA2-9495-4ED0-96B0-BB98299C73E6}" type="presOf" srcId="{BA295A35-D774-40D2-A55D-CDD0F12F58D9}" destId="{3C258643-AFEC-469B-ACF3-2D11E252E8D2}" srcOrd="1" destOrd="0" presId="urn:microsoft.com/office/officeart/2005/8/layout/list1"/>
    <dgm:cxn modelId="{E690E5A2-CB85-44B9-B9EB-3D4CBC0F18DE}" type="presOf" srcId="{022B1F64-D870-4467-9D77-18D5752EB545}" destId="{6CC46B01-ABC4-4E04-B6BE-0F0CCB8EF014}" srcOrd="0" destOrd="0" presId="urn:microsoft.com/office/officeart/2005/8/layout/list1"/>
    <dgm:cxn modelId="{EB23DFA7-958A-4E59-A4BF-0FE996DCFCAF}" type="presOf" srcId="{97130EC2-D124-4C42-8A1A-9540DD5B98AC}" destId="{6D680D85-7772-4E38-8C37-3CA45736F3F9}" srcOrd="0" destOrd="1" presId="urn:microsoft.com/office/officeart/2005/8/layout/list1"/>
    <dgm:cxn modelId="{41A301BC-F3A3-49E8-8AED-1D9F6CEC1E7D}" srcId="{15DFD10B-E61D-4948-9B86-C10FE57A8C09}" destId="{851AF4D1-92AB-4C69-BA51-066A582A9520}" srcOrd="0" destOrd="0" parTransId="{557B5EF9-A588-4563-ADA5-B686CDE298F4}" sibTransId="{181FDFCA-C481-45FE-9F01-DBE814799FDD}"/>
    <dgm:cxn modelId="{311667BD-3A26-4E63-8DD0-F35BE266C005}" srcId="{E01C0AB4-137B-4F52-98B0-BDA62C9B5F7C}" destId="{F9BE2AEA-BA04-4CAE-8E12-33F17F437717}" srcOrd="3" destOrd="0" parTransId="{F70278F8-6E94-4A6C-B71E-E76C3FAF6BA4}" sibTransId="{1FB92530-1CDA-468C-A06C-A6CB69350D26}"/>
    <dgm:cxn modelId="{F9827ECD-ADFF-470D-9323-2AF00B1BA1B4}" type="presOf" srcId="{022B1F64-D870-4467-9D77-18D5752EB545}" destId="{858C0C5E-5A85-49B1-8A4A-6318E5CE47FF}" srcOrd="1" destOrd="0" presId="urn:microsoft.com/office/officeart/2005/8/layout/list1"/>
    <dgm:cxn modelId="{C85CF0D0-A4DF-4251-9961-62D56BC2FE9F}" srcId="{E01C0AB4-137B-4F52-98B0-BDA62C9B5F7C}" destId="{15DFD10B-E61D-4948-9B86-C10FE57A8C09}" srcOrd="0" destOrd="0" parTransId="{62DA6091-689D-4EB2-9685-817747677CBA}" sibTransId="{B02A05E5-9359-4800-8E7C-CEA501CBE732}"/>
    <dgm:cxn modelId="{3E3E75DE-75B1-4CD1-B11B-AC78772A671E}" srcId="{F9BE2AEA-BA04-4CAE-8E12-33F17F437717}" destId="{8C7653E4-8497-4D3A-A851-C55049B4C3E6}" srcOrd="0" destOrd="0" parTransId="{49BBFD2B-2D8E-422A-9C8C-ED11668E94A8}" sibTransId="{0C92C0B6-C9CD-4715-9492-D34D84361315}"/>
    <dgm:cxn modelId="{DC0249FD-CBB1-4E31-8F1D-6C09362161CE}" type="presOf" srcId="{15DFD10B-E61D-4948-9B86-C10FE57A8C09}" destId="{E550C4A5-1F2A-49C7-BCA4-9AB606868AC9}" srcOrd="0" destOrd="0" presId="urn:microsoft.com/office/officeart/2005/8/layout/list1"/>
    <dgm:cxn modelId="{1261595A-00B3-402D-89BF-AA208B01329F}" type="presParOf" srcId="{74954A06-EC9F-4A62-8AAF-C5382EE33633}" destId="{8E1F73EC-AA9C-4134-ADEC-4839FBD6FE91}" srcOrd="0" destOrd="0" presId="urn:microsoft.com/office/officeart/2005/8/layout/list1"/>
    <dgm:cxn modelId="{A2D5FA69-3A19-4FCC-8115-16200A873963}" type="presParOf" srcId="{8E1F73EC-AA9C-4134-ADEC-4839FBD6FE91}" destId="{E550C4A5-1F2A-49C7-BCA4-9AB606868AC9}" srcOrd="0" destOrd="0" presId="urn:microsoft.com/office/officeart/2005/8/layout/list1"/>
    <dgm:cxn modelId="{8FE042D6-9C34-435C-B861-99E882A421D1}" type="presParOf" srcId="{8E1F73EC-AA9C-4134-ADEC-4839FBD6FE91}" destId="{6BB8DD23-83DF-45C5-8388-EFAB89D1A2C0}" srcOrd="1" destOrd="0" presId="urn:microsoft.com/office/officeart/2005/8/layout/list1"/>
    <dgm:cxn modelId="{4C2037D9-779F-4050-9304-8F75D75A0928}" type="presParOf" srcId="{74954A06-EC9F-4A62-8AAF-C5382EE33633}" destId="{FEEC3C44-25B4-49AA-B967-0F31E3861E96}" srcOrd="1" destOrd="0" presId="urn:microsoft.com/office/officeart/2005/8/layout/list1"/>
    <dgm:cxn modelId="{5843C4E6-1B86-451A-98A2-EE3B8C710305}" type="presParOf" srcId="{74954A06-EC9F-4A62-8AAF-C5382EE33633}" destId="{6D680D85-7772-4E38-8C37-3CA45736F3F9}" srcOrd="2" destOrd="0" presId="urn:microsoft.com/office/officeart/2005/8/layout/list1"/>
    <dgm:cxn modelId="{5580076F-F376-41FF-A8A6-5C36DB875CF7}" type="presParOf" srcId="{74954A06-EC9F-4A62-8AAF-C5382EE33633}" destId="{A5C57B03-D0D3-460C-B781-7FC2CD5B075F}" srcOrd="3" destOrd="0" presId="urn:microsoft.com/office/officeart/2005/8/layout/list1"/>
    <dgm:cxn modelId="{F0FF64D2-F976-4906-9640-BBB7BE6658A8}" type="presParOf" srcId="{74954A06-EC9F-4A62-8AAF-C5382EE33633}" destId="{4CD4739B-2D85-4482-80B2-75E2E38F97B8}" srcOrd="4" destOrd="0" presId="urn:microsoft.com/office/officeart/2005/8/layout/list1"/>
    <dgm:cxn modelId="{C858623B-B765-4686-B126-960138289DEE}" type="presParOf" srcId="{4CD4739B-2D85-4482-80B2-75E2E38F97B8}" destId="{56844F2F-FFB3-40A0-93FD-2A62E6E5DBD5}" srcOrd="0" destOrd="0" presId="urn:microsoft.com/office/officeart/2005/8/layout/list1"/>
    <dgm:cxn modelId="{77218CAE-2332-4635-BEDC-0508B7881CDD}" type="presParOf" srcId="{4CD4739B-2D85-4482-80B2-75E2E38F97B8}" destId="{3C258643-AFEC-469B-ACF3-2D11E252E8D2}" srcOrd="1" destOrd="0" presId="urn:microsoft.com/office/officeart/2005/8/layout/list1"/>
    <dgm:cxn modelId="{C90612CD-6B67-40C0-8E92-32AF165B9362}" type="presParOf" srcId="{74954A06-EC9F-4A62-8AAF-C5382EE33633}" destId="{3F3173A3-E3C6-4182-9AF4-D9A82D192BBE}" srcOrd="5" destOrd="0" presId="urn:microsoft.com/office/officeart/2005/8/layout/list1"/>
    <dgm:cxn modelId="{BA621A82-BADE-4798-AD29-C945823980CE}" type="presParOf" srcId="{74954A06-EC9F-4A62-8AAF-C5382EE33633}" destId="{6C4A2024-8FD1-432E-85A1-AA4F6DA0260A}" srcOrd="6" destOrd="0" presId="urn:microsoft.com/office/officeart/2005/8/layout/list1"/>
    <dgm:cxn modelId="{1BFCE754-F49A-498C-A29F-EC4F9BD19E6E}" type="presParOf" srcId="{74954A06-EC9F-4A62-8AAF-C5382EE33633}" destId="{C096A70F-D0CC-4B50-BC2B-8C4F46D7E3CE}" srcOrd="7" destOrd="0" presId="urn:microsoft.com/office/officeart/2005/8/layout/list1"/>
    <dgm:cxn modelId="{1A54CADA-EC02-45B8-8F7B-78E51E502D46}" type="presParOf" srcId="{74954A06-EC9F-4A62-8AAF-C5382EE33633}" destId="{483025CA-864C-4B1C-8CD0-90062F8C6668}" srcOrd="8" destOrd="0" presId="urn:microsoft.com/office/officeart/2005/8/layout/list1"/>
    <dgm:cxn modelId="{24738D22-A142-4EEC-80DA-42D322707F4D}" type="presParOf" srcId="{483025CA-864C-4B1C-8CD0-90062F8C6668}" destId="{6CC46B01-ABC4-4E04-B6BE-0F0CCB8EF014}" srcOrd="0" destOrd="0" presId="urn:microsoft.com/office/officeart/2005/8/layout/list1"/>
    <dgm:cxn modelId="{438BB259-03F7-4AF3-87CA-9EA100ECE3B7}" type="presParOf" srcId="{483025CA-864C-4B1C-8CD0-90062F8C6668}" destId="{858C0C5E-5A85-49B1-8A4A-6318E5CE47FF}" srcOrd="1" destOrd="0" presId="urn:microsoft.com/office/officeart/2005/8/layout/list1"/>
    <dgm:cxn modelId="{4F61E731-CBD1-49E8-AB08-92BA94ED6F53}" type="presParOf" srcId="{74954A06-EC9F-4A62-8AAF-C5382EE33633}" destId="{46367F00-37B6-48FD-9B7B-7F04CFA5E4E3}" srcOrd="9" destOrd="0" presId="urn:microsoft.com/office/officeart/2005/8/layout/list1"/>
    <dgm:cxn modelId="{C34C9757-37CA-41EC-B55C-9B8EC9177362}" type="presParOf" srcId="{74954A06-EC9F-4A62-8AAF-C5382EE33633}" destId="{DBA8DDE1-61A2-4959-82BD-0A8C5EAF498E}" srcOrd="10" destOrd="0" presId="urn:microsoft.com/office/officeart/2005/8/layout/list1"/>
    <dgm:cxn modelId="{310F2ABB-0C04-4651-8D48-A6AF672F9BCD}" type="presParOf" srcId="{74954A06-EC9F-4A62-8AAF-C5382EE33633}" destId="{0C75588E-66BB-432E-A8CC-C2B8B190E525}" srcOrd="11" destOrd="0" presId="urn:microsoft.com/office/officeart/2005/8/layout/list1"/>
    <dgm:cxn modelId="{128FD5C8-1C6A-4120-A7B5-2FDC4A8260E3}" type="presParOf" srcId="{74954A06-EC9F-4A62-8AAF-C5382EE33633}" destId="{B5CF31B4-CD34-4F5B-A3A7-229037568AE4}" srcOrd="12" destOrd="0" presId="urn:microsoft.com/office/officeart/2005/8/layout/list1"/>
    <dgm:cxn modelId="{20C32E30-4F4B-4E30-AB6D-919804085B1E}" type="presParOf" srcId="{B5CF31B4-CD34-4F5B-A3A7-229037568AE4}" destId="{177BBBEB-F239-494E-9C2D-4BE18A9EB5D5}" srcOrd="0" destOrd="0" presId="urn:microsoft.com/office/officeart/2005/8/layout/list1"/>
    <dgm:cxn modelId="{4DA5F8C4-FB78-46BD-A7BD-8C4D98E500CF}" type="presParOf" srcId="{B5CF31B4-CD34-4F5B-A3A7-229037568AE4}" destId="{F63E3101-C49A-4CC9-A313-A1BA9D15BE65}" srcOrd="1" destOrd="0" presId="urn:microsoft.com/office/officeart/2005/8/layout/list1"/>
    <dgm:cxn modelId="{141AB38D-3A18-43FD-8F1F-8B69E0507882}" type="presParOf" srcId="{74954A06-EC9F-4A62-8AAF-C5382EE33633}" destId="{2BDF121C-96B5-41EE-A768-D5F23C7DF064}" srcOrd="13" destOrd="0" presId="urn:microsoft.com/office/officeart/2005/8/layout/list1"/>
    <dgm:cxn modelId="{05719E0C-A341-44F8-8D2B-2133AA9D6D56}" type="presParOf" srcId="{74954A06-EC9F-4A62-8AAF-C5382EE33633}" destId="{AF44C32A-AAF1-4613-A4BC-95E66DCF83D8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90546BA-2CDC-4D67-897B-211727859072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E2D6DE2-BDD0-4E8E-B21D-0C38FFF15093}">
      <dgm:prSet custT="1"/>
      <dgm:spPr/>
      <dgm:t>
        <a:bodyPr/>
        <a:lstStyle/>
        <a:p>
          <a:r>
            <a:rPr lang="en-MY" sz="1800" b="1" dirty="0"/>
            <a:t>Laser photocoagulation</a:t>
          </a:r>
        </a:p>
        <a:p>
          <a:r>
            <a:rPr lang="en-MY" sz="1800" dirty="0"/>
            <a:t>gold standard for ROP located in zone II</a:t>
          </a:r>
          <a:endParaRPr lang="en-US" sz="1800" dirty="0"/>
        </a:p>
      </dgm:t>
    </dgm:pt>
    <dgm:pt modelId="{70EB9D8D-A7EC-4DE8-9E37-79A07AAA6F83}" type="parTrans" cxnId="{73E7113C-C999-4C62-B898-9C0719C48344}">
      <dgm:prSet/>
      <dgm:spPr/>
      <dgm:t>
        <a:bodyPr/>
        <a:lstStyle/>
        <a:p>
          <a:endParaRPr lang="en-US"/>
        </a:p>
      </dgm:t>
    </dgm:pt>
    <dgm:pt modelId="{83A68F06-4528-43D2-9D86-9299DBF32C6F}" type="sibTrans" cxnId="{73E7113C-C999-4C62-B898-9C0719C48344}">
      <dgm:prSet/>
      <dgm:spPr/>
      <dgm:t>
        <a:bodyPr/>
        <a:lstStyle/>
        <a:p>
          <a:endParaRPr lang="en-US"/>
        </a:p>
      </dgm:t>
    </dgm:pt>
    <dgm:pt modelId="{F20929E2-5B96-4D4F-893D-2B456D2B95F1}">
      <dgm:prSet custT="1"/>
      <dgm:spPr/>
      <dgm:t>
        <a:bodyPr/>
        <a:lstStyle/>
        <a:p>
          <a:r>
            <a:rPr lang="en-MY" sz="1800" b="1" dirty="0"/>
            <a:t>Anti-VEGFs</a:t>
          </a:r>
        </a:p>
        <a:p>
          <a:r>
            <a:rPr lang="en-MY" sz="1800" dirty="0"/>
            <a:t>preferred primary treatment in AROP and posterior disease (zone I and posterior zone II)</a:t>
          </a:r>
          <a:endParaRPr lang="en-US" sz="1800" dirty="0"/>
        </a:p>
      </dgm:t>
    </dgm:pt>
    <dgm:pt modelId="{10D7C746-E859-450A-97BD-89DE09302DE0}" type="parTrans" cxnId="{315758D3-6102-42CD-A2AE-FEA8EF1BE851}">
      <dgm:prSet/>
      <dgm:spPr/>
      <dgm:t>
        <a:bodyPr/>
        <a:lstStyle/>
        <a:p>
          <a:endParaRPr lang="en-US"/>
        </a:p>
      </dgm:t>
    </dgm:pt>
    <dgm:pt modelId="{383348E4-A90F-4168-BA22-423D1F04A876}" type="sibTrans" cxnId="{315758D3-6102-42CD-A2AE-FEA8EF1BE851}">
      <dgm:prSet/>
      <dgm:spPr/>
      <dgm:t>
        <a:bodyPr/>
        <a:lstStyle/>
        <a:p>
          <a:endParaRPr lang="en-US"/>
        </a:p>
      </dgm:t>
    </dgm:pt>
    <dgm:pt modelId="{B97335CC-985E-47ED-BED8-D6642AEA16F3}">
      <dgm:prSet custT="1"/>
      <dgm:spPr/>
      <dgm:t>
        <a:bodyPr/>
        <a:lstStyle/>
        <a:p>
          <a:r>
            <a:rPr lang="en-MY" sz="1800" b="1" dirty="0"/>
            <a:t>Rescue treatment</a:t>
          </a:r>
        </a:p>
        <a:p>
          <a:r>
            <a:rPr lang="en-MY" sz="1800" dirty="0"/>
            <a:t>either laser or anti-VEGF</a:t>
          </a:r>
          <a:endParaRPr lang="en-US" sz="1800" dirty="0"/>
        </a:p>
      </dgm:t>
    </dgm:pt>
    <dgm:pt modelId="{81E93ED6-2BBD-46F3-A244-592FE6061BA9}" type="parTrans" cxnId="{7260D3B2-E17A-4986-A784-C19F862A55D2}">
      <dgm:prSet/>
      <dgm:spPr/>
      <dgm:t>
        <a:bodyPr/>
        <a:lstStyle/>
        <a:p>
          <a:endParaRPr lang="en-US"/>
        </a:p>
      </dgm:t>
    </dgm:pt>
    <dgm:pt modelId="{5B42ABFE-85E9-4ADC-949F-4649DFAE0A5D}" type="sibTrans" cxnId="{7260D3B2-E17A-4986-A784-C19F862A55D2}">
      <dgm:prSet/>
      <dgm:spPr/>
      <dgm:t>
        <a:bodyPr/>
        <a:lstStyle/>
        <a:p>
          <a:endParaRPr lang="en-US"/>
        </a:p>
      </dgm:t>
    </dgm:pt>
    <dgm:pt modelId="{9147234C-4EE1-4F5A-AA64-A64D4417F1D7}">
      <dgm:prSet custT="1"/>
      <dgm:spPr/>
      <dgm:t>
        <a:bodyPr/>
        <a:lstStyle/>
        <a:p>
          <a:r>
            <a:rPr lang="en-MY" sz="1800" b="1" dirty="0"/>
            <a:t>Anti-VEGF  </a:t>
          </a:r>
        </a:p>
        <a:p>
          <a:r>
            <a:rPr lang="en-MY" sz="1800" dirty="0"/>
            <a:t>if regression is inadequate despite optimal laser treatment</a:t>
          </a:r>
          <a:endParaRPr lang="en-US" sz="1800" dirty="0"/>
        </a:p>
      </dgm:t>
    </dgm:pt>
    <dgm:pt modelId="{54017D35-0B03-4708-8B6E-D8C7C280AC7C}" type="parTrans" cxnId="{EF4C8D76-0776-4906-A45E-2CAD474D6BF0}">
      <dgm:prSet/>
      <dgm:spPr/>
      <dgm:t>
        <a:bodyPr/>
        <a:lstStyle/>
        <a:p>
          <a:endParaRPr lang="en-US"/>
        </a:p>
      </dgm:t>
    </dgm:pt>
    <dgm:pt modelId="{9CE5388B-7D6B-47F7-9908-A756D8630187}" type="sibTrans" cxnId="{EF4C8D76-0776-4906-A45E-2CAD474D6BF0}">
      <dgm:prSet/>
      <dgm:spPr/>
      <dgm:t>
        <a:bodyPr/>
        <a:lstStyle/>
        <a:p>
          <a:endParaRPr lang="en-US"/>
        </a:p>
      </dgm:t>
    </dgm:pt>
    <dgm:pt modelId="{45410043-F618-4923-8F72-84798E21F4E3}">
      <dgm:prSet custT="1"/>
      <dgm:spPr/>
      <dgm:t>
        <a:bodyPr/>
        <a:lstStyle/>
        <a:p>
          <a:r>
            <a:rPr lang="en-MY" sz="1800" b="1" dirty="0"/>
            <a:t>Retreatment with laser </a:t>
          </a:r>
        </a:p>
        <a:p>
          <a:r>
            <a:rPr lang="en-MY" sz="1800" dirty="0"/>
            <a:t>If regression is inadequate and untreated retinal areas are identified or disease activation post anti-VEGF</a:t>
          </a:r>
          <a:endParaRPr lang="en-US" sz="1800" dirty="0"/>
        </a:p>
      </dgm:t>
    </dgm:pt>
    <dgm:pt modelId="{AC333C1C-35C9-4146-A737-A04EF3F27CA0}" type="parTrans" cxnId="{DA3FD898-00AA-4698-BC77-AE8BCF07231F}">
      <dgm:prSet/>
      <dgm:spPr/>
      <dgm:t>
        <a:bodyPr/>
        <a:lstStyle/>
        <a:p>
          <a:endParaRPr lang="en-US"/>
        </a:p>
      </dgm:t>
    </dgm:pt>
    <dgm:pt modelId="{B219766D-88F2-4140-9B98-C10D0BB43E53}" type="sibTrans" cxnId="{DA3FD898-00AA-4698-BC77-AE8BCF07231F}">
      <dgm:prSet/>
      <dgm:spPr/>
      <dgm:t>
        <a:bodyPr/>
        <a:lstStyle/>
        <a:p>
          <a:endParaRPr lang="en-US"/>
        </a:p>
      </dgm:t>
    </dgm:pt>
    <dgm:pt modelId="{9A842338-C8BC-4F77-A454-1C49567932F6}" type="pres">
      <dgm:prSet presAssocID="{590546BA-2CDC-4D67-897B-21172785907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39DBAEA-C660-4EDE-B030-718C207FDE04}" type="pres">
      <dgm:prSet presAssocID="{0E2D6DE2-BDD0-4E8E-B21D-0C38FFF15093}" presName="hierRoot1" presStyleCnt="0"/>
      <dgm:spPr/>
    </dgm:pt>
    <dgm:pt modelId="{6928467F-3ABC-436C-AC7D-DCA74989C252}" type="pres">
      <dgm:prSet presAssocID="{0E2D6DE2-BDD0-4E8E-B21D-0C38FFF15093}" presName="composite" presStyleCnt="0"/>
      <dgm:spPr/>
    </dgm:pt>
    <dgm:pt modelId="{5EFE7B4E-DF8D-429F-97C1-C511ACA315EA}" type="pres">
      <dgm:prSet presAssocID="{0E2D6DE2-BDD0-4E8E-B21D-0C38FFF15093}" presName="background" presStyleLbl="node0" presStyleIdx="0" presStyleCnt="3"/>
      <dgm:spPr/>
    </dgm:pt>
    <dgm:pt modelId="{59F05CAB-1237-446D-ACAA-982AB7293FDB}" type="pres">
      <dgm:prSet presAssocID="{0E2D6DE2-BDD0-4E8E-B21D-0C38FFF15093}" presName="text" presStyleLbl="fgAcc0" presStyleIdx="0" presStyleCnt="3">
        <dgm:presLayoutVars>
          <dgm:chPref val="3"/>
        </dgm:presLayoutVars>
      </dgm:prSet>
      <dgm:spPr/>
    </dgm:pt>
    <dgm:pt modelId="{F6F34FEF-D44F-40A7-9F0D-CE05B14221AA}" type="pres">
      <dgm:prSet presAssocID="{0E2D6DE2-BDD0-4E8E-B21D-0C38FFF15093}" presName="hierChild2" presStyleCnt="0"/>
      <dgm:spPr/>
    </dgm:pt>
    <dgm:pt modelId="{77E3E3EF-AC5D-4648-B288-B1D0FAE1263B}" type="pres">
      <dgm:prSet presAssocID="{F20929E2-5B96-4D4F-893D-2B456D2B95F1}" presName="hierRoot1" presStyleCnt="0"/>
      <dgm:spPr/>
    </dgm:pt>
    <dgm:pt modelId="{A76C0E9C-235D-428C-BDE8-03F6475D8736}" type="pres">
      <dgm:prSet presAssocID="{F20929E2-5B96-4D4F-893D-2B456D2B95F1}" presName="composite" presStyleCnt="0"/>
      <dgm:spPr/>
    </dgm:pt>
    <dgm:pt modelId="{AE6F34FC-B704-4C89-83C5-BB289469E67A}" type="pres">
      <dgm:prSet presAssocID="{F20929E2-5B96-4D4F-893D-2B456D2B95F1}" presName="background" presStyleLbl="node0" presStyleIdx="1" presStyleCnt="3"/>
      <dgm:spPr/>
    </dgm:pt>
    <dgm:pt modelId="{C1EAA3CC-FFBE-41EA-B1B0-B70ADBF41BD7}" type="pres">
      <dgm:prSet presAssocID="{F20929E2-5B96-4D4F-893D-2B456D2B95F1}" presName="text" presStyleLbl="fgAcc0" presStyleIdx="1" presStyleCnt="3" custScaleY="107211">
        <dgm:presLayoutVars>
          <dgm:chPref val="3"/>
        </dgm:presLayoutVars>
      </dgm:prSet>
      <dgm:spPr/>
    </dgm:pt>
    <dgm:pt modelId="{DE3FC150-3F03-4203-832E-55CDFFFCEFDB}" type="pres">
      <dgm:prSet presAssocID="{F20929E2-5B96-4D4F-893D-2B456D2B95F1}" presName="hierChild2" presStyleCnt="0"/>
      <dgm:spPr/>
    </dgm:pt>
    <dgm:pt modelId="{AFFECF76-DD24-41C0-8AE8-2EDE10654229}" type="pres">
      <dgm:prSet presAssocID="{B97335CC-985E-47ED-BED8-D6642AEA16F3}" presName="hierRoot1" presStyleCnt="0"/>
      <dgm:spPr/>
    </dgm:pt>
    <dgm:pt modelId="{438B40B5-601F-4748-B95A-F5277ECC04BE}" type="pres">
      <dgm:prSet presAssocID="{B97335CC-985E-47ED-BED8-D6642AEA16F3}" presName="composite" presStyleCnt="0"/>
      <dgm:spPr/>
    </dgm:pt>
    <dgm:pt modelId="{619B1521-39D5-461B-888E-89338397AF31}" type="pres">
      <dgm:prSet presAssocID="{B97335CC-985E-47ED-BED8-D6642AEA16F3}" presName="background" presStyleLbl="node0" presStyleIdx="2" presStyleCnt="3"/>
      <dgm:spPr/>
    </dgm:pt>
    <dgm:pt modelId="{B4A7E9DD-85F2-4991-ABC5-8F5D4F07C82F}" type="pres">
      <dgm:prSet presAssocID="{B97335CC-985E-47ED-BED8-D6642AEA16F3}" presName="text" presStyleLbl="fgAcc0" presStyleIdx="2" presStyleCnt="3">
        <dgm:presLayoutVars>
          <dgm:chPref val="3"/>
        </dgm:presLayoutVars>
      </dgm:prSet>
      <dgm:spPr/>
    </dgm:pt>
    <dgm:pt modelId="{1A187DBC-680F-49FB-9242-8ED6366F48EF}" type="pres">
      <dgm:prSet presAssocID="{B97335CC-985E-47ED-BED8-D6642AEA16F3}" presName="hierChild2" presStyleCnt="0"/>
      <dgm:spPr/>
    </dgm:pt>
    <dgm:pt modelId="{05D9548B-DB72-42CA-822E-F225BAC44BB2}" type="pres">
      <dgm:prSet presAssocID="{54017D35-0B03-4708-8B6E-D8C7C280AC7C}" presName="Name10" presStyleLbl="parChTrans1D2" presStyleIdx="0" presStyleCnt="2"/>
      <dgm:spPr/>
    </dgm:pt>
    <dgm:pt modelId="{A3A7F9DB-A369-46AB-80EB-4D44E6DD7B25}" type="pres">
      <dgm:prSet presAssocID="{9147234C-4EE1-4F5A-AA64-A64D4417F1D7}" presName="hierRoot2" presStyleCnt="0"/>
      <dgm:spPr/>
    </dgm:pt>
    <dgm:pt modelId="{203D5946-4A4D-4ECC-80F7-EA10B0C33FBD}" type="pres">
      <dgm:prSet presAssocID="{9147234C-4EE1-4F5A-AA64-A64D4417F1D7}" presName="composite2" presStyleCnt="0"/>
      <dgm:spPr/>
    </dgm:pt>
    <dgm:pt modelId="{2BA31F04-78AE-4050-B974-733D3810D376}" type="pres">
      <dgm:prSet presAssocID="{9147234C-4EE1-4F5A-AA64-A64D4417F1D7}" presName="background2" presStyleLbl="node2" presStyleIdx="0" presStyleCnt="2"/>
      <dgm:spPr/>
    </dgm:pt>
    <dgm:pt modelId="{A8773C7A-4360-4656-89AC-395922E0AC3D}" type="pres">
      <dgm:prSet presAssocID="{9147234C-4EE1-4F5A-AA64-A64D4417F1D7}" presName="text2" presStyleLbl="fgAcc2" presStyleIdx="0" presStyleCnt="2">
        <dgm:presLayoutVars>
          <dgm:chPref val="3"/>
        </dgm:presLayoutVars>
      </dgm:prSet>
      <dgm:spPr/>
    </dgm:pt>
    <dgm:pt modelId="{F12DA4E9-60A2-4655-8B6A-816221ED2A1F}" type="pres">
      <dgm:prSet presAssocID="{9147234C-4EE1-4F5A-AA64-A64D4417F1D7}" presName="hierChild3" presStyleCnt="0"/>
      <dgm:spPr/>
    </dgm:pt>
    <dgm:pt modelId="{F4112AA7-AACF-4980-B136-0204A72CBA59}" type="pres">
      <dgm:prSet presAssocID="{AC333C1C-35C9-4146-A737-A04EF3F27CA0}" presName="Name10" presStyleLbl="parChTrans1D2" presStyleIdx="1" presStyleCnt="2"/>
      <dgm:spPr/>
    </dgm:pt>
    <dgm:pt modelId="{B6056ABC-A948-4DAA-8A3B-86DF85B17A8C}" type="pres">
      <dgm:prSet presAssocID="{45410043-F618-4923-8F72-84798E21F4E3}" presName="hierRoot2" presStyleCnt="0"/>
      <dgm:spPr/>
    </dgm:pt>
    <dgm:pt modelId="{8D6F3DD9-4363-4166-B1B7-93BD247E2223}" type="pres">
      <dgm:prSet presAssocID="{45410043-F618-4923-8F72-84798E21F4E3}" presName="composite2" presStyleCnt="0"/>
      <dgm:spPr/>
    </dgm:pt>
    <dgm:pt modelId="{3F3B468C-9A37-4C2C-8D41-FD001A418F5C}" type="pres">
      <dgm:prSet presAssocID="{45410043-F618-4923-8F72-84798E21F4E3}" presName="background2" presStyleLbl="node2" presStyleIdx="1" presStyleCnt="2"/>
      <dgm:spPr/>
    </dgm:pt>
    <dgm:pt modelId="{809136B8-5AA0-4CC1-8BC9-59C577D30487}" type="pres">
      <dgm:prSet presAssocID="{45410043-F618-4923-8F72-84798E21F4E3}" presName="text2" presStyleLbl="fgAcc2" presStyleIdx="1" presStyleCnt="2" custScaleX="110030" custScaleY="126207">
        <dgm:presLayoutVars>
          <dgm:chPref val="3"/>
        </dgm:presLayoutVars>
      </dgm:prSet>
      <dgm:spPr/>
    </dgm:pt>
    <dgm:pt modelId="{EEF4B244-1CA7-4B75-9146-836063BE739D}" type="pres">
      <dgm:prSet presAssocID="{45410043-F618-4923-8F72-84798E21F4E3}" presName="hierChild3" presStyleCnt="0"/>
      <dgm:spPr/>
    </dgm:pt>
  </dgm:ptLst>
  <dgm:cxnLst>
    <dgm:cxn modelId="{23C82A08-B677-438F-9884-C5C0CCBF7F3C}" type="presOf" srcId="{9147234C-4EE1-4F5A-AA64-A64D4417F1D7}" destId="{A8773C7A-4360-4656-89AC-395922E0AC3D}" srcOrd="0" destOrd="0" presId="urn:microsoft.com/office/officeart/2005/8/layout/hierarchy1"/>
    <dgm:cxn modelId="{0AFA902A-2A43-4150-868D-ECFFA68DB88B}" type="presOf" srcId="{590546BA-2CDC-4D67-897B-211727859072}" destId="{9A842338-C8BC-4F77-A454-1C49567932F6}" srcOrd="0" destOrd="0" presId="urn:microsoft.com/office/officeart/2005/8/layout/hierarchy1"/>
    <dgm:cxn modelId="{1D273539-2F23-44ED-A4F5-5DA6FC8B0EB5}" type="presOf" srcId="{0E2D6DE2-BDD0-4E8E-B21D-0C38FFF15093}" destId="{59F05CAB-1237-446D-ACAA-982AB7293FDB}" srcOrd="0" destOrd="0" presId="urn:microsoft.com/office/officeart/2005/8/layout/hierarchy1"/>
    <dgm:cxn modelId="{73E7113C-C999-4C62-B898-9C0719C48344}" srcId="{590546BA-2CDC-4D67-897B-211727859072}" destId="{0E2D6DE2-BDD0-4E8E-B21D-0C38FFF15093}" srcOrd="0" destOrd="0" parTransId="{70EB9D8D-A7EC-4DE8-9E37-79A07AAA6F83}" sibTransId="{83A68F06-4528-43D2-9D86-9299DBF32C6F}"/>
    <dgm:cxn modelId="{42A24E6D-1B3C-452D-A212-9F190476E4B1}" type="presOf" srcId="{B97335CC-985E-47ED-BED8-D6642AEA16F3}" destId="{B4A7E9DD-85F2-4991-ABC5-8F5D4F07C82F}" srcOrd="0" destOrd="0" presId="urn:microsoft.com/office/officeart/2005/8/layout/hierarchy1"/>
    <dgm:cxn modelId="{EF4C8D76-0776-4906-A45E-2CAD474D6BF0}" srcId="{B97335CC-985E-47ED-BED8-D6642AEA16F3}" destId="{9147234C-4EE1-4F5A-AA64-A64D4417F1D7}" srcOrd="0" destOrd="0" parTransId="{54017D35-0B03-4708-8B6E-D8C7C280AC7C}" sibTransId="{9CE5388B-7D6B-47F7-9908-A756D8630187}"/>
    <dgm:cxn modelId="{EF144887-5087-44B6-9C39-F5E3F63A99A2}" type="presOf" srcId="{45410043-F618-4923-8F72-84798E21F4E3}" destId="{809136B8-5AA0-4CC1-8BC9-59C577D30487}" srcOrd="0" destOrd="0" presId="urn:microsoft.com/office/officeart/2005/8/layout/hierarchy1"/>
    <dgm:cxn modelId="{DA3FD898-00AA-4698-BC77-AE8BCF07231F}" srcId="{B97335CC-985E-47ED-BED8-D6642AEA16F3}" destId="{45410043-F618-4923-8F72-84798E21F4E3}" srcOrd="1" destOrd="0" parTransId="{AC333C1C-35C9-4146-A737-A04EF3F27CA0}" sibTransId="{B219766D-88F2-4140-9B98-C10D0BB43E53}"/>
    <dgm:cxn modelId="{E39919AD-7EA0-4BD3-8B56-B226095CDBCA}" type="presOf" srcId="{F20929E2-5B96-4D4F-893D-2B456D2B95F1}" destId="{C1EAA3CC-FFBE-41EA-B1B0-B70ADBF41BD7}" srcOrd="0" destOrd="0" presId="urn:microsoft.com/office/officeart/2005/8/layout/hierarchy1"/>
    <dgm:cxn modelId="{7260D3B2-E17A-4986-A784-C19F862A55D2}" srcId="{590546BA-2CDC-4D67-897B-211727859072}" destId="{B97335CC-985E-47ED-BED8-D6642AEA16F3}" srcOrd="2" destOrd="0" parTransId="{81E93ED6-2BBD-46F3-A244-592FE6061BA9}" sibTransId="{5B42ABFE-85E9-4ADC-949F-4649DFAE0A5D}"/>
    <dgm:cxn modelId="{9EE5BECF-C50C-43D9-B4B5-ED43DBEC89AE}" type="presOf" srcId="{54017D35-0B03-4708-8B6E-D8C7C280AC7C}" destId="{05D9548B-DB72-42CA-822E-F225BAC44BB2}" srcOrd="0" destOrd="0" presId="urn:microsoft.com/office/officeart/2005/8/layout/hierarchy1"/>
    <dgm:cxn modelId="{315758D3-6102-42CD-A2AE-FEA8EF1BE851}" srcId="{590546BA-2CDC-4D67-897B-211727859072}" destId="{F20929E2-5B96-4D4F-893D-2B456D2B95F1}" srcOrd="1" destOrd="0" parTransId="{10D7C746-E859-450A-97BD-89DE09302DE0}" sibTransId="{383348E4-A90F-4168-BA22-423D1F04A876}"/>
    <dgm:cxn modelId="{93A831F9-C2E9-4211-8EB1-6DBBF00E831F}" type="presOf" srcId="{AC333C1C-35C9-4146-A737-A04EF3F27CA0}" destId="{F4112AA7-AACF-4980-B136-0204A72CBA59}" srcOrd="0" destOrd="0" presId="urn:microsoft.com/office/officeart/2005/8/layout/hierarchy1"/>
    <dgm:cxn modelId="{F334F08C-C5C0-4952-8FBE-C61588BDB793}" type="presParOf" srcId="{9A842338-C8BC-4F77-A454-1C49567932F6}" destId="{939DBAEA-C660-4EDE-B030-718C207FDE04}" srcOrd="0" destOrd="0" presId="urn:microsoft.com/office/officeart/2005/8/layout/hierarchy1"/>
    <dgm:cxn modelId="{D5FC0174-9BD7-4F74-94FF-400D7DB8FA6B}" type="presParOf" srcId="{939DBAEA-C660-4EDE-B030-718C207FDE04}" destId="{6928467F-3ABC-436C-AC7D-DCA74989C252}" srcOrd="0" destOrd="0" presId="urn:microsoft.com/office/officeart/2005/8/layout/hierarchy1"/>
    <dgm:cxn modelId="{7F0AB4D2-FBF6-4513-8906-78C4781E6EFE}" type="presParOf" srcId="{6928467F-3ABC-436C-AC7D-DCA74989C252}" destId="{5EFE7B4E-DF8D-429F-97C1-C511ACA315EA}" srcOrd="0" destOrd="0" presId="urn:microsoft.com/office/officeart/2005/8/layout/hierarchy1"/>
    <dgm:cxn modelId="{0AFA02EA-8390-450A-8C20-9331A84F3095}" type="presParOf" srcId="{6928467F-3ABC-436C-AC7D-DCA74989C252}" destId="{59F05CAB-1237-446D-ACAA-982AB7293FDB}" srcOrd="1" destOrd="0" presId="urn:microsoft.com/office/officeart/2005/8/layout/hierarchy1"/>
    <dgm:cxn modelId="{A009A258-5B2C-439C-9026-BDD343D8E747}" type="presParOf" srcId="{939DBAEA-C660-4EDE-B030-718C207FDE04}" destId="{F6F34FEF-D44F-40A7-9F0D-CE05B14221AA}" srcOrd="1" destOrd="0" presId="urn:microsoft.com/office/officeart/2005/8/layout/hierarchy1"/>
    <dgm:cxn modelId="{3816D6F4-1A30-416C-BA24-A5882ABC46D3}" type="presParOf" srcId="{9A842338-C8BC-4F77-A454-1C49567932F6}" destId="{77E3E3EF-AC5D-4648-B288-B1D0FAE1263B}" srcOrd="1" destOrd="0" presId="urn:microsoft.com/office/officeart/2005/8/layout/hierarchy1"/>
    <dgm:cxn modelId="{FCB89BBE-AF9C-4D5C-9302-0445C3C56061}" type="presParOf" srcId="{77E3E3EF-AC5D-4648-B288-B1D0FAE1263B}" destId="{A76C0E9C-235D-428C-BDE8-03F6475D8736}" srcOrd="0" destOrd="0" presId="urn:microsoft.com/office/officeart/2005/8/layout/hierarchy1"/>
    <dgm:cxn modelId="{F0F474D3-B014-40A5-9CC3-A343E61498F3}" type="presParOf" srcId="{A76C0E9C-235D-428C-BDE8-03F6475D8736}" destId="{AE6F34FC-B704-4C89-83C5-BB289469E67A}" srcOrd="0" destOrd="0" presId="urn:microsoft.com/office/officeart/2005/8/layout/hierarchy1"/>
    <dgm:cxn modelId="{090B576E-A02F-4724-9555-A90593296772}" type="presParOf" srcId="{A76C0E9C-235D-428C-BDE8-03F6475D8736}" destId="{C1EAA3CC-FFBE-41EA-B1B0-B70ADBF41BD7}" srcOrd="1" destOrd="0" presId="urn:microsoft.com/office/officeart/2005/8/layout/hierarchy1"/>
    <dgm:cxn modelId="{6711E610-F2E7-4231-9DEE-7DF51B1E8640}" type="presParOf" srcId="{77E3E3EF-AC5D-4648-B288-B1D0FAE1263B}" destId="{DE3FC150-3F03-4203-832E-55CDFFFCEFDB}" srcOrd="1" destOrd="0" presId="urn:microsoft.com/office/officeart/2005/8/layout/hierarchy1"/>
    <dgm:cxn modelId="{C45FEED3-12A4-4C82-920F-BCF863C2F3EC}" type="presParOf" srcId="{9A842338-C8BC-4F77-A454-1C49567932F6}" destId="{AFFECF76-DD24-41C0-8AE8-2EDE10654229}" srcOrd="2" destOrd="0" presId="urn:microsoft.com/office/officeart/2005/8/layout/hierarchy1"/>
    <dgm:cxn modelId="{004D8481-5AE3-45C9-8C2E-81DE5BB38174}" type="presParOf" srcId="{AFFECF76-DD24-41C0-8AE8-2EDE10654229}" destId="{438B40B5-601F-4748-B95A-F5277ECC04BE}" srcOrd="0" destOrd="0" presId="urn:microsoft.com/office/officeart/2005/8/layout/hierarchy1"/>
    <dgm:cxn modelId="{A8BE01C6-01AE-441E-9C83-852CF4912E58}" type="presParOf" srcId="{438B40B5-601F-4748-B95A-F5277ECC04BE}" destId="{619B1521-39D5-461B-888E-89338397AF31}" srcOrd="0" destOrd="0" presId="urn:microsoft.com/office/officeart/2005/8/layout/hierarchy1"/>
    <dgm:cxn modelId="{3B47FA03-2A8D-4E21-A364-DA1B754C12E0}" type="presParOf" srcId="{438B40B5-601F-4748-B95A-F5277ECC04BE}" destId="{B4A7E9DD-85F2-4991-ABC5-8F5D4F07C82F}" srcOrd="1" destOrd="0" presId="urn:microsoft.com/office/officeart/2005/8/layout/hierarchy1"/>
    <dgm:cxn modelId="{64AD46E0-30FB-4A3A-9B15-B8D649311F68}" type="presParOf" srcId="{AFFECF76-DD24-41C0-8AE8-2EDE10654229}" destId="{1A187DBC-680F-49FB-9242-8ED6366F48EF}" srcOrd="1" destOrd="0" presId="urn:microsoft.com/office/officeart/2005/8/layout/hierarchy1"/>
    <dgm:cxn modelId="{FE9879EA-9B55-4F16-BA85-9D149B126899}" type="presParOf" srcId="{1A187DBC-680F-49FB-9242-8ED6366F48EF}" destId="{05D9548B-DB72-42CA-822E-F225BAC44BB2}" srcOrd="0" destOrd="0" presId="urn:microsoft.com/office/officeart/2005/8/layout/hierarchy1"/>
    <dgm:cxn modelId="{979FBBF0-B9E4-4D5F-B9B3-EAE647F34043}" type="presParOf" srcId="{1A187DBC-680F-49FB-9242-8ED6366F48EF}" destId="{A3A7F9DB-A369-46AB-80EB-4D44E6DD7B25}" srcOrd="1" destOrd="0" presId="urn:microsoft.com/office/officeart/2005/8/layout/hierarchy1"/>
    <dgm:cxn modelId="{52344A5D-2391-47A2-81CA-5F42CB12BEBD}" type="presParOf" srcId="{A3A7F9DB-A369-46AB-80EB-4D44E6DD7B25}" destId="{203D5946-4A4D-4ECC-80F7-EA10B0C33FBD}" srcOrd="0" destOrd="0" presId="urn:microsoft.com/office/officeart/2005/8/layout/hierarchy1"/>
    <dgm:cxn modelId="{9AD4FDEE-6DDE-4090-ABE6-56BC58CB908B}" type="presParOf" srcId="{203D5946-4A4D-4ECC-80F7-EA10B0C33FBD}" destId="{2BA31F04-78AE-4050-B974-733D3810D376}" srcOrd="0" destOrd="0" presId="urn:microsoft.com/office/officeart/2005/8/layout/hierarchy1"/>
    <dgm:cxn modelId="{550652C7-6BDA-4097-884A-AD470B2053AB}" type="presParOf" srcId="{203D5946-4A4D-4ECC-80F7-EA10B0C33FBD}" destId="{A8773C7A-4360-4656-89AC-395922E0AC3D}" srcOrd="1" destOrd="0" presId="urn:microsoft.com/office/officeart/2005/8/layout/hierarchy1"/>
    <dgm:cxn modelId="{D0D4FD16-7C87-45B3-869C-1432AF19206F}" type="presParOf" srcId="{A3A7F9DB-A369-46AB-80EB-4D44E6DD7B25}" destId="{F12DA4E9-60A2-4655-8B6A-816221ED2A1F}" srcOrd="1" destOrd="0" presId="urn:microsoft.com/office/officeart/2005/8/layout/hierarchy1"/>
    <dgm:cxn modelId="{4EB10015-3AEA-49B7-A0EA-6F84AC0A10E7}" type="presParOf" srcId="{1A187DBC-680F-49FB-9242-8ED6366F48EF}" destId="{F4112AA7-AACF-4980-B136-0204A72CBA59}" srcOrd="2" destOrd="0" presId="urn:microsoft.com/office/officeart/2005/8/layout/hierarchy1"/>
    <dgm:cxn modelId="{8E00A27F-C1E3-4CB3-B066-A1407E7BFAA5}" type="presParOf" srcId="{1A187DBC-680F-49FB-9242-8ED6366F48EF}" destId="{B6056ABC-A948-4DAA-8A3B-86DF85B17A8C}" srcOrd="3" destOrd="0" presId="urn:microsoft.com/office/officeart/2005/8/layout/hierarchy1"/>
    <dgm:cxn modelId="{B04E9991-5FF4-4A7B-9D36-0BD1F8CD4605}" type="presParOf" srcId="{B6056ABC-A948-4DAA-8A3B-86DF85B17A8C}" destId="{8D6F3DD9-4363-4166-B1B7-93BD247E2223}" srcOrd="0" destOrd="0" presId="urn:microsoft.com/office/officeart/2005/8/layout/hierarchy1"/>
    <dgm:cxn modelId="{BD7DA0F9-8FA3-474D-A013-68C1C156EA69}" type="presParOf" srcId="{8D6F3DD9-4363-4166-B1B7-93BD247E2223}" destId="{3F3B468C-9A37-4C2C-8D41-FD001A418F5C}" srcOrd="0" destOrd="0" presId="urn:microsoft.com/office/officeart/2005/8/layout/hierarchy1"/>
    <dgm:cxn modelId="{8742F420-6C5E-4C63-8522-14C067956899}" type="presParOf" srcId="{8D6F3DD9-4363-4166-B1B7-93BD247E2223}" destId="{809136B8-5AA0-4CC1-8BC9-59C577D30487}" srcOrd="1" destOrd="0" presId="urn:microsoft.com/office/officeart/2005/8/layout/hierarchy1"/>
    <dgm:cxn modelId="{B6AC6ED4-F2FC-4543-99ED-789007B19721}" type="presParOf" srcId="{B6056ABC-A948-4DAA-8A3B-86DF85B17A8C}" destId="{EEF4B244-1CA7-4B75-9146-836063BE739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CDD2A14-31CE-4268-B059-C2D3AD5CCBAE}" type="doc">
      <dgm:prSet loTypeId="urn:microsoft.com/office/officeart/2005/8/layout/hProcess6" loCatId="process" qsTypeId="urn:microsoft.com/office/officeart/2005/8/quickstyle/simple1" qsCatId="simple" csTypeId="urn:microsoft.com/office/officeart/2005/8/colors/accent4_2" csCatId="accent4"/>
      <dgm:spPr/>
      <dgm:t>
        <a:bodyPr/>
        <a:lstStyle/>
        <a:p>
          <a:endParaRPr lang="en-US"/>
        </a:p>
      </dgm:t>
    </dgm:pt>
    <dgm:pt modelId="{96016E94-11E9-4566-A62E-3A5A1C278A2D}">
      <dgm:prSet custT="1"/>
      <dgm:spPr/>
      <dgm:t>
        <a:bodyPr/>
        <a:lstStyle/>
        <a:p>
          <a:r>
            <a:rPr lang="en-MY" sz="2000" b="1" i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rPr>
            <a:t>Traditionally, laser therapy was the primary treatment for ROP.</a:t>
          </a:r>
          <a:endParaRPr lang="en-US" sz="2000" b="1" dirty="0">
            <a:solidFill>
              <a:schemeClr val="tx1">
                <a:lumMod val="85000"/>
                <a:lumOff val="15000"/>
              </a:schemeClr>
            </a:solidFill>
            <a:latin typeface="+mj-lt"/>
          </a:endParaRPr>
        </a:p>
      </dgm:t>
    </dgm:pt>
    <dgm:pt modelId="{8F47C2F2-AF18-410D-B2B2-5A4710CF825A}" type="parTrans" cxnId="{7B8F16E8-A072-4C6D-9411-DF464A1B6C7F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602ED4B2-61D2-48C5-9850-0F9364D43993}" type="sibTrans" cxnId="{7B8F16E8-A072-4C6D-9411-DF464A1B6C7F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54BE1DE0-56E2-4DDC-92F9-4209B7FD0078}">
      <dgm:prSet custT="1"/>
      <dgm:spPr/>
      <dgm:t>
        <a:bodyPr/>
        <a:lstStyle/>
        <a:p>
          <a:r>
            <a:rPr lang="en-MY" sz="2000" b="1" i="0" dirty="0">
              <a:solidFill>
                <a:schemeClr val="accent1">
                  <a:lumMod val="50000"/>
                </a:schemeClr>
              </a:solidFill>
              <a:latin typeface="+mj-lt"/>
            </a:rPr>
            <a:t>Now, there is an alternative : anti-(VEGF) therapy.</a:t>
          </a:r>
          <a:endParaRPr lang="en-US" sz="2000" b="1" dirty="0">
            <a:solidFill>
              <a:schemeClr val="accent1">
                <a:lumMod val="50000"/>
              </a:schemeClr>
            </a:solidFill>
            <a:latin typeface="+mj-lt"/>
          </a:endParaRPr>
        </a:p>
      </dgm:t>
    </dgm:pt>
    <dgm:pt modelId="{8BD40F78-6461-46D1-8977-772E0BF520FB}" type="parTrans" cxnId="{F8C74FD0-A1B1-4625-BECD-9671072D25BA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AD38D1B8-36A7-4C21-9D30-7E8F8ABE8AC8}" type="sibTrans" cxnId="{F8C74FD0-A1B1-4625-BECD-9671072D25BA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24FAC8C2-0BC5-4E1D-B109-09EE5BE7C11C}">
      <dgm:prSet/>
      <dgm:spPr/>
      <dgm:t>
        <a:bodyPr/>
        <a:lstStyle/>
        <a:p>
          <a:r>
            <a:rPr lang="en-MY" dirty="0">
              <a:latin typeface="+mj-lt"/>
            </a:rPr>
            <a:t>Bevacizumab and ranibizumab – have shown promising results and improved visual outcomes</a:t>
          </a:r>
          <a:endParaRPr lang="en-US" dirty="0">
            <a:latin typeface="+mj-lt"/>
          </a:endParaRPr>
        </a:p>
      </dgm:t>
    </dgm:pt>
    <dgm:pt modelId="{365A688A-E5D4-469E-8BF1-D3B2DAA38E5F}" type="parTrans" cxnId="{9715C9A5-C506-4DC5-BD65-B1D78A8E246E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4794713E-6B7F-49E8-A37F-8826053FC041}" type="sibTrans" cxnId="{9715C9A5-C506-4DC5-BD65-B1D78A8E246E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053AB4F4-7F19-4863-8B46-38CFD38FEEE9}" type="pres">
      <dgm:prSet presAssocID="{6CDD2A14-31CE-4268-B059-C2D3AD5CCBAE}" presName="theList" presStyleCnt="0">
        <dgm:presLayoutVars>
          <dgm:dir/>
          <dgm:animLvl val="lvl"/>
          <dgm:resizeHandles val="exact"/>
        </dgm:presLayoutVars>
      </dgm:prSet>
      <dgm:spPr/>
    </dgm:pt>
    <dgm:pt modelId="{54E48279-0E25-41E2-90AF-EA032DF94EC8}" type="pres">
      <dgm:prSet presAssocID="{96016E94-11E9-4566-A62E-3A5A1C278A2D}" presName="compNode" presStyleCnt="0"/>
      <dgm:spPr/>
    </dgm:pt>
    <dgm:pt modelId="{D865A07C-CD53-4CA8-A4B1-64ACEE1C7234}" type="pres">
      <dgm:prSet presAssocID="{96016E94-11E9-4566-A62E-3A5A1C278A2D}" presName="noGeometry" presStyleCnt="0"/>
      <dgm:spPr/>
    </dgm:pt>
    <dgm:pt modelId="{6438726D-430D-43F8-B174-682018CE432A}" type="pres">
      <dgm:prSet presAssocID="{96016E94-11E9-4566-A62E-3A5A1C278A2D}" presName="childTextVisible" presStyleLbl="bgAccFollowNode1" presStyleIdx="0" presStyleCnt="2">
        <dgm:presLayoutVars>
          <dgm:bulletEnabled val="1"/>
        </dgm:presLayoutVars>
      </dgm:prSet>
      <dgm:spPr/>
    </dgm:pt>
    <dgm:pt modelId="{0236BB95-05E9-4C62-8E3C-D04F6A8D5450}" type="pres">
      <dgm:prSet presAssocID="{96016E94-11E9-4566-A62E-3A5A1C278A2D}" presName="childTextHidden" presStyleLbl="bgAccFollowNode1" presStyleIdx="0" presStyleCnt="2"/>
      <dgm:spPr/>
    </dgm:pt>
    <dgm:pt modelId="{3475A380-3DD1-4EA5-B072-5762C36359FC}" type="pres">
      <dgm:prSet presAssocID="{96016E94-11E9-4566-A62E-3A5A1C278A2D}" presName="parentText" presStyleLbl="node1" presStyleIdx="0" presStyleCnt="2">
        <dgm:presLayoutVars>
          <dgm:chMax val="1"/>
          <dgm:bulletEnabled val="1"/>
        </dgm:presLayoutVars>
      </dgm:prSet>
      <dgm:spPr/>
    </dgm:pt>
    <dgm:pt modelId="{97A418F0-ECF7-427E-8D79-5FF935CA6065}" type="pres">
      <dgm:prSet presAssocID="{96016E94-11E9-4566-A62E-3A5A1C278A2D}" presName="aSpace" presStyleCnt="0"/>
      <dgm:spPr/>
    </dgm:pt>
    <dgm:pt modelId="{B85D753D-6F18-4E54-87D5-97CDC0519D47}" type="pres">
      <dgm:prSet presAssocID="{54BE1DE0-56E2-4DDC-92F9-4209B7FD0078}" presName="compNode" presStyleCnt="0"/>
      <dgm:spPr/>
    </dgm:pt>
    <dgm:pt modelId="{A089CFF7-4A8C-4D56-9032-E2C58E3ACB15}" type="pres">
      <dgm:prSet presAssocID="{54BE1DE0-56E2-4DDC-92F9-4209B7FD0078}" presName="noGeometry" presStyleCnt="0"/>
      <dgm:spPr/>
    </dgm:pt>
    <dgm:pt modelId="{F8734F9E-C472-4518-AEC8-EAB056B7EAA2}" type="pres">
      <dgm:prSet presAssocID="{54BE1DE0-56E2-4DDC-92F9-4209B7FD0078}" presName="childTextVisible" presStyleLbl="bgAccFollowNode1" presStyleIdx="1" presStyleCnt="2">
        <dgm:presLayoutVars>
          <dgm:bulletEnabled val="1"/>
        </dgm:presLayoutVars>
      </dgm:prSet>
      <dgm:spPr/>
    </dgm:pt>
    <dgm:pt modelId="{6A4AA994-8AAC-47AD-809F-AA3194044F4C}" type="pres">
      <dgm:prSet presAssocID="{54BE1DE0-56E2-4DDC-92F9-4209B7FD0078}" presName="childTextHidden" presStyleLbl="bgAccFollowNode1" presStyleIdx="1" presStyleCnt="2"/>
      <dgm:spPr/>
    </dgm:pt>
    <dgm:pt modelId="{FF39BA6A-41E6-44FD-9DF1-DDAA47042E9B}" type="pres">
      <dgm:prSet presAssocID="{54BE1DE0-56E2-4DDC-92F9-4209B7FD0078}" presName="parentText" presStyleLbl="node1" presStyleIdx="1" presStyleCnt="2">
        <dgm:presLayoutVars>
          <dgm:chMax val="1"/>
          <dgm:bulletEnabled val="1"/>
        </dgm:presLayoutVars>
      </dgm:prSet>
      <dgm:spPr/>
    </dgm:pt>
  </dgm:ptLst>
  <dgm:cxnLst>
    <dgm:cxn modelId="{F588181C-A99B-4C14-B5F5-AEF4D2B4A669}" type="presOf" srcId="{6CDD2A14-31CE-4268-B059-C2D3AD5CCBAE}" destId="{053AB4F4-7F19-4863-8B46-38CFD38FEEE9}" srcOrd="0" destOrd="0" presId="urn:microsoft.com/office/officeart/2005/8/layout/hProcess6"/>
    <dgm:cxn modelId="{2A18C571-F294-4A0D-91DE-D522DEF85E1D}" type="presOf" srcId="{96016E94-11E9-4566-A62E-3A5A1C278A2D}" destId="{3475A380-3DD1-4EA5-B072-5762C36359FC}" srcOrd="0" destOrd="0" presId="urn:microsoft.com/office/officeart/2005/8/layout/hProcess6"/>
    <dgm:cxn modelId="{9715C9A5-C506-4DC5-BD65-B1D78A8E246E}" srcId="{54BE1DE0-56E2-4DDC-92F9-4209B7FD0078}" destId="{24FAC8C2-0BC5-4E1D-B109-09EE5BE7C11C}" srcOrd="0" destOrd="0" parTransId="{365A688A-E5D4-469E-8BF1-D3B2DAA38E5F}" sibTransId="{4794713E-6B7F-49E8-A37F-8826053FC041}"/>
    <dgm:cxn modelId="{9BE793BE-759F-404C-846B-F55632F82A8D}" type="presOf" srcId="{24FAC8C2-0BC5-4E1D-B109-09EE5BE7C11C}" destId="{6A4AA994-8AAC-47AD-809F-AA3194044F4C}" srcOrd="1" destOrd="0" presId="urn:microsoft.com/office/officeart/2005/8/layout/hProcess6"/>
    <dgm:cxn modelId="{F8C74FD0-A1B1-4625-BECD-9671072D25BA}" srcId="{6CDD2A14-31CE-4268-B059-C2D3AD5CCBAE}" destId="{54BE1DE0-56E2-4DDC-92F9-4209B7FD0078}" srcOrd="1" destOrd="0" parTransId="{8BD40F78-6461-46D1-8977-772E0BF520FB}" sibTransId="{AD38D1B8-36A7-4C21-9D30-7E8F8ABE8AC8}"/>
    <dgm:cxn modelId="{4CEEE4DF-D8D1-413F-85AA-BAAD7498AB1D}" type="presOf" srcId="{24FAC8C2-0BC5-4E1D-B109-09EE5BE7C11C}" destId="{F8734F9E-C472-4518-AEC8-EAB056B7EAA2}" srcOrd="0" destOrd="0" presId="urn:microsoft.com/office/officeart/2005/8/layout/hProcess6"/>
    <dgm:cxn modelId="{7B8F16E8-A072-4C6D-9411-DF464A1B6C7F}" srcId="{6CDD2A14-31CE-4268-B059-C2D3AD5CCBAE}" destId="{96016E94-11E9-4566-A62E-3A5A1C278A2D}" srcOrd="0" destOrd="0" parTransId="{8F47C2F2-AF18-410D-B2B2-5A4710CF825A}" sibTransId="{602ED4B2-61D2-48C5-9850-0F9364D43993}"/>
    <dgm:cxn modelId="{19560BFA-D36A-46F1-A2FB-5801A2B2B112}" type="presOf" srcId="{54BE1DE0-56E2-4DDC-92F9-4209B7FD0078}" destId="{FF39BA6A-41E6-44FD-9DF1-DDAA47042E9B}" srcOrd="0" destOrd="0" presId="urn:microsoft.com/office/officeart/2005/8/layout/hProcess6"/>
    <dgm:cxn modelId="{526A4AFC-B349-41E7-A1B5-3DA2B4D24730}" type="presParOf" srcId="{053AB4F4-7F19-4863-8B46-38CFD38FEEE9}" destId="{54E48279-0E25-41E2-90AF-EA032DF94EC8}" srcOrd="0" destOrd="0" presId="urn:microsoft.com/office/officeart/2005/8/layout/hProcess6"/>
    <dgm:cxn modelId="{3721C57F-FC1E-471F-BF78-56094E63D2AB}" type="presParOf" srcId="{54E48279-0E25-41E2-90AF-EA032DF94EC8}" destId="{D865A07C-CD53-4CA8-A4B1-64ACEE1C7234}" srcOrd="0" destOrd="0" presId="urn:microsoft.com/office/officeart/2005/8/layout/hProcess6"/>
    <dgm:cxn modelId="{6971AD5F-D8F6-46E5-97D4-FB1B1D62BC59}" type="presParOf" srcId="{54E48279-0E25-41E2-90AF-EA032DF94EC8}" destId="{6438726D-430D-43F8-B174-682018CE432A}" srcOrd="1" destOrd="0" presId="urn:microsoft.com/office/officeart/2005/8/layout/hProcess6"/>
    <dgm:cxn modelId="{C7C4977E-E5B9-480B-84FA-9269B429DB26}" type="presParOf" srcId="{54E48279-0E25-41E2-90AF-EA032DF94EC8}" destId="{0236BB95-05E9-4C62-8E3C-D04F6A8D5450}" srcOrd="2" destOrd="0" presId="urn:microsoft.com/office/officeart/2005/8/layout/hProcess6"/>
    <dgm:cxn modelId="{DC81344F-A457-4F10-BF3A-7C7B412BFB5C}" type="presParOf" srcId="{54E48279-0E25-41E2-90AF-EA032DF94EC8}" destId="{3475A380-3DD1-4EA5-B072-5762C36359FC}" srcOrd="3" destOrd="0" presId="urn:microsoft.com/office/officeart/2005/8/layout/hProcess6"/>
    <dgm:cxn modelId="{D0EE05A5-587F-4743-BC9B-A3B9B26D4ECE}" type="presParOf" srcId="{053AB4F4-7F19-4863-8B46-38CFD38FEEE9}" destId="{97A418F0-ECF7-427E-8D79-5FF935CA6065}" srcOrd="1" destOrd="0" presId="urn:microsoft.com/office/officeart/2005/8/layout/hProcess6"/>
    <dgm:cxn modelId="{73292682-B588-478D-AB8F-C19EF8AEB9E2}" type="presParOf" srcId="{053AB4F4-7F19-4863-8B46-38CFD38FEEE9}" destId="{B85D753D-6F18-4E54-87D5-97CDC0519D47}" srcOrd="2" destOrd="0" presId="urn:microsoft.com/office/officeart/2005/8/layout/hProcess6"/>
    <dgm:cxn modelId="{E1AC18D9-1036-469C-9B36-BE422FE20218}" type="presParOf" srcId="{B85D753D-6F18-4E54-87D5-97CDC0519D47}" destId="{A089CFF7-4A8C-4D56-9032-E2C58E3ACB15}" srcOrd="0" destOrd="0" presId="urn:microsoft.com/office/officeart/2005/8/layout/hProcess6"/>
    <dgm:cxn modelId="{AE28C0F5-946A-4209-929B-8264F02620D2}" type="presParOf" srcId="{B85D753D-6F18-4E54-87D5-97CDC0519D47}" destId="{F8734F9E-C472-4518-AEC8-EAB056B7EAA2}" srcOrd="1" destOrd="0" presId="urn:microsoft.com/office/officeart/2005/8/layout/hProcess6"/>
    <dgm:cxn modelId="{423087CA-595D-4E82-A948-88605C34D76A}" type="presParOf" srcId="{B85D753D-6F18-4E54-87D5-97CDC0519D47}" destId="{6A4AA994-8AAC-47AD-809F-AA3194044F4C}" srcOrd="2" destOrd="0" presId="urn:microsoft.com/office/officeart/2005/8/layout/hProcess6"/>
    <dgm:cxn modelId="{422622CD-F9A6-468D-8844-A8CE729789D1}" type="presParOf" srcId="{B85D753D-6F18-4E54-87D5-97CDC0519D47}" destId="{FF39BA6A-41E6-44FD-9DF1-DDAA47042E9B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680D85-7772-4E38-8C37-3CA45736F3F9}">
      <dsp:nvSpPr>
        <dsp:cNvPr id="0" name=""/>
        <dsp:cNvSpPr/>
      </dsp:nvSpPr>
      <dsp:spPr>
        <a:xfrm>
          <a:off x="0" y="349949"/>
          <a:ext cx="5914209" cy="148837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9008" tIns="437388" rIns="459008" bIns="199136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MY" sz="2800" kern="1200" dirty="0">
              <a:latin typeface="+mj-lt"/>
            </a:rPr>
            <a:t>Laser photocoagulation</a:t>
          </a:r>
          <a:endParaRPr lang="en-US" sz="2800" kern="1200" dirty="0">
            <a:latin typeface="+mj-lt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MY" sz="2800" kern="1200" dirty="0">
              <a:latin typeface="+mj-lt"/>
            </a:rPr>
            <a:t>Cryotherapy</a:t>
          </a:r>
          <a:endParaRPr lang="en-US" sz="2800" kern="1200" dirty="0">
            <a:latin typeface="+mj-lt"/>
          </a:endParaRPr>
        </a:p>
      </dsp:txBody>
      <dsp:txXfrm>
        <a:off x="0" y="349949"/>
        <a:ext cx="5914209" cy="1488374"/>
      </dsp:txXfrm>
    </dsp:sp>
    <dsp:sp modelId="{6BB8DD23-83DF-45C5-8388-EFAB89D1A2C0}">
      <dsp:nvSpPr>
        <dsp:cNvPr id="0" name=""/>
        <dsp:cNvSpPr/>
      </dsp:nvSpPr>
      <dsp:spPr>
        <a:xfrm>
          <a:off x="295710" y="39989"/>
          <a:ext cx="4139946" cy="619920"/>
        </a:xfrm>
        <a:prstGeom prst="roundRect">
          <a:avLst/>
        </a:prstGeom>
        <a:solidFill>
          <a:schemeClr val="accent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80" tIns="0" rIns="156480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2800" kern="1200" dirty="0">
              <a:latin typeface="+mj-lt"/>
            </a:rPr>
            <a:t>Ablative therapies</a:t>
          </a:r>
          <a:endParaRPr lang="en-US" sz="2800" kern="1200" dirty="0">
            <a:latin typeface="+mj-lt"/>
          </a:endParaRPr>
        </a:p>
      </dsp:txBody>
      <dsp:txXfrm>
        <a:off x="325972" y="70251"/>
        <a:ext cx="4079422" cy="559396"/>
      </dsp:txXfrm>
    </dsp:sp>
    <dsp:sp modelId="{6C4A2024-8FD1-432E-85A1-AA4F6DA0260A}">
      <dsp:nvSpPr>
        <dsp:cNvPr id="0" name=""/>
        <dsp:cNvSpPr/>
      </dsp:nvSpPr>
      <dsp:spPr>
        <a:xfrm>
          <a:off x="0" y="2261684"/>
          <a:ext cx="5914209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258643-AFEC-469B-ACF3-2D11E252E8D2}">
      <dsp:nvSpPr>
        <dsp:cNvPr id="0" name=""/>
        <dsp:cNvSpPr/>
      </dsp:nvSpPr>
      <dsp:spPr>
        <a:xfrm>
          <a:off x="295710" y="1951724"/>
          <a:ext cx="4139946" cy="61992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80" tIns="0" rIns="156480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2800" kern="1200" dirty="0">
              <a:latin typeface="+mj-lt"/>
            </a:rPr>
            <a:t>Intravitreal anti VEGF </a:t>
          </a:r>
          <a:endParaRPr lang="en-US" sz="2800" kern="1200" dirty="0">
            <a:latin typeface="+mj-lt"/>
          </a:endParaRPr>
        </a:p>
      </dsp:txBody>
      <dsp:txXfrm>
        <a:off x="325972" y="1981986"/>
        <a:ext cx="4079422" cy="559396"/>
      </dsp:txXfrm>
    </dsp:sp>
    <dsp:sp modelId="{DBA8DDE1-61A2-4959-82BD-0A8C5EAF498E}">
      <dsp:nvSpPr>
        <dsp:cNvPr id="0" name=""/>
        <dsp:cNvSpPr/>
      </dsp:nvSpPr>
      <dsp:spPr>
        <a:xfrm>
          <a:off x="0" y="3214244"/>
          <a:ext cx="5914209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8C0C5E-5A85-49B1-8A4A-6318E5CE47FF}">
      <dsp:nvSpPr>
        <dsp:cNvPr id="0" name=""/>
        <dsp:cNvSpPr/>
      </dsp:nvSpPr>
      <dsp:spPr>
        <a:xfrm>
          <a:off x="295710" y="2904284"/>
          <a:ext cx="4139946" cy="619920"/>
        </a:xfrm>
        <a:prstGeom prst="roundRect">
          <a:avLst/>
        </a:prstGeom>
        <a:solidFill>
          <a:schemeClr val="accent6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80" tIns="0" rIns="156480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2800" kern="1200" dirty="0">
              <a:latin typeface="+mj-lt"/>
            </a:rPr>
            <a:t>Vitreoretinal surgery</a:t>
          </a:r>
          <a:endParaRPr lang="en-US" sz="2800" kern="1200" dirty="0">
            <a:latin typeface="+mj-lt"/>
          </a:endParaRPr>
        </a:p>
      </dsp:txBody>
      <dsp:txXfrm>
        <a:off x="325972" y="2934546"/>
        <a:ext cx="4079422" cy="559396"/>
      </dsp:txXfrm>
    </dsp:sp>
    <dsp:sp modelId="{AF44C32A-AAF1-4613-A4BC-95E66DCF83D8}">
      <dsp:nvSpPr>
        <dsp:cNvPr id="0" name=""/>
        <dsp:cNvSpPr/>
      </dsp:nvSpPr>
      <dsp:spPr>
        <a:xfrm>
          <a:off x="0" y="4166804"/>
          <a:ext cx="5914209" cy="104186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9008" tIns="437388" rIns="459008" bIns="199136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MY" sz="2800" kern="1200" dirty="0">
              <a:latin typeface="+mj-lt"/>
            </a:rPr>
            <a:t>Beta blockers</a:t>
          </a:r>
          <a:endParaRPr lang="en-US" sz="2800" kern="1200" dirty="0">
            <a:latin typeface="+mj-lt"/>
          </a:endParaRPr>
        </a:p>
      </dsp:txBody>
      <dsp:txXfrm>
        <a:off x="0" y="4166804"/>
        <a:ext cx="5914209" cy="1041862"/>
      </dsp:txXfrm>
    </dsp:sp>
    <dsp:sp modelId="{F63E3101-C49A-4CC9-A313-A1BA9D15BE65}">
      <dsp:nvSpPr>
        <dsp:cNvPr id="0" name=""/>
        <dsp:cNvSpPr/>
      </dsp:nvSpPr>
      <dsp:spPr>
        <a:xfrm>
          <a:off x="295710" y="3856844"/>
          <a:ext cx="4139946" cy="61992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80" tIns="0" rIns="156480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2800" kern="1200" dirty="0">
              <a:latin typeface="+mj-lt"/>
            </a:rPr>
            <a:t>Adjunctive treatment</a:t>
          </a:r>
          <a:endParaRPr lang="en-US" sz="2800" kern="1200" dirty="0">
            <a:latin typeface="+mj-lt"/>
          </a:endParaRPr>
        </a:p>
      </dsp:txBody>
      <dsp:txXfrm>
        <a:off x="325972" y="3887106"/>
        <a:ext cx="4079422" cy="5593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112AA7-AACF-4980-B136-0204A72CBA59}">
      <dsp:nvSpPr>
        <dsp:cNvPr id="0" name=""/>
        <dsp:cNvSpPr/>
      </dsp:nvSpPr>
      <dsp:spPr>
        <a:xfrm>
          <a:off x="7239733" y="1508569"/>
          <a:ext cx="1448719" cy="6894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9845"/>
              </a:lnTo>
              <a:lnTo>
                <a:pt x="1448719" y="469845"/>
              </a:lnTo>
              <a:lnTo>
                <a:pt x="1448719" y="68945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D9548B-DB72-42CA-822E-F225BAC44BB2}">
      <dsp:nvSpPr>
        <dsp:cNvPr id="0" name=""/>
        <dsp:cNvSpPr/>
      </dsp:nvSpPr>
      <dsp:spPr>
        <a:xfrm>
          <a:off x="5672127" y="1508569"/>
          <a:ext cx="1567606" cy="689458"/>
        </a:xfrm>
        <a:custGeom>
          <a:avLst/>
          <a:gdLst/>
          <a:ahLst/>
          <a:cxnLst/>
          <a:rect l="0" t="0" r="0" b="0"/>
          <a:pathLst>
            <a:path>
              <a:moveTo>
                <a:pt x="1567606" y="0"/>
              </a:moveTo>
              <a:lnTo>
                <a:pt x="1567606" y="469845"/>
              </a:lnTo>
              <a:lnTo>
                <a:pt x="0" y="469845"/>
              </a:lnTo>
              <a:lnTo>
                <a:pt x="0" y="68945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FE7B4E-DF8D-429F-97C1-C511ACA315EA}">
      <dsp:nvSpPr>
        <dsp:cNvPr id="0" name=""/>
        <dsp:cNvSpPr/>
      </dsp:nvSpPr>
      <dsp:spPr>
        <a:xfrm>
          <a:off x="259541" y="3218"/>
          <a:ext cx="2370631" cy="15053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F05CAB-1237-446D-ACAA-982AB7293FDB}">
      <dsp:nvSpPr>
        <dsp:cNvPr id="0" name=""/>
        <dsp:cNvSpPr/>
      </dsp:nvSpPr>
      <dsp:spPr>
        <a:xfrm>
          <a:off x="522945" y="253451"/>
          <a:ext cx="2370631" cy="15053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1800" b="1" kern="1200" dirty="0"/>
            <a:t>Laser photocoagulation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1800" kern="1200" dirty="0"/>
            <a:t>gold standard for ROP located in zone II</a:t>
          </a:r>
          <a:endParaRPr lang="en-US" sz="1800" kern="1200" dirty="0"/>
        </a:p>
      </dsp:txBody>
      <dsp:txXfrm>
        <a:off x="567035" y="297541"/>
        <a:ext cx="2282451" cy="1417170"/>
      </dsp:txXfrm>
    </dsp:sp>
    <dsp:sp modelId="{AE6F34FC-B704-4C89-83C5-BB289469E67A}">
      <dsp:nvSpPr>
        <dsp:cNvPr id="0" name=""/>
        <dsp:cNvSpPr/>
      </dsp:nvSpPr>
      <dsp:spPr>
        <a:xfrm>
          <a:off x="3156979" y="3218"/>
          <a:ext cx="2370631" cy="16139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EAA3CC-FFBE-41EA-B1B0-B70ADBF41BD7}">
      <dsp:nvSpPr>
        <dsp:cNvPr id="0" name=""/>
        <dsp:cNvSpPr/>
      </dsp:nvSpPr>
      <dsp:spPr>
        <a:xfrm>
          <a:off x="3420383" y="253451"/>
          <a:ext cx="2370631" cy="161390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1800" b="1" kern="1200" dirty="0"/>
            <a:t>Anti-VEGFs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1800" kern="1200" dirty="0"/>
            <a:t>preferred primary treatment in AROP and posterior disease (zone I and posterior zone II)</a:t>
          </a:r>
          <a:endParaRPr lang="en-US" sz="1800" kern="1200" dirty="0"/>
        </a:p>
      </dsp:txBody>
      <dsp:txXfrm>
        <a:off x="3467653" y="300721"/>
        <a:ext cx="2276091" cy="1519361"/>
      </dsp:txXfrm>
    </dsp:sp>
    <dsp:sp modelId="{619B1521-39D5-461B-888E-89338397AF31}">
      <dsp:nvSpPr>
        <dsp:cNvPr id="0" name=""/>
        <dsp:cNvSpPr/>
      </dsp:nvSpPr>
      <dsp:spPr>
        <a:xfrm>
          <a:off x="6054417" y="3218"/>
          <a:ext cx="2370631" cy="15053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A7E9DD-85F2-4991-ABC5-8F5D4F07C82F}">
      <dsp:nvSpPr>
        <dsp:cNvPr id="0" name=""/>
        <dsp:cNvSpPr/>
      </dsp:nvSpPr>
      <dsp:spPr>
        <a:xfrm>
          <a:off x="6317821" y="253451"/>
          <a:ext cx="2370631" cy="15053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1800" b="1" kern="1200" dirty="0"/>
            <a:t>Rescue treatment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1800" kern="1200" dirty="0"/>
            <a:t>either laser or anti-VEGF</a:t>
          </a:r>
          <a:endParaRPr lang="en-US" sz="1800" kern="1200" dirty="0"/>
        </a:p>
      </dsp:txBody>
      <dsp:txXfrm>
        <a:off x="6361911" y="297541"/>
        <a:ext cx="2282451" cy="1417170"/>
      </dsp:txXfrm>
    </dsp:sp>
    <dsp:sp modelId="{2BA31F04-78AE-4050-B974-733D3810D376}">
      <dsp:nvSpPr>
        <dsp:cNvPr id="0" name=""/>
        <dsp:cNvSpPr/>
      </dsp:nvSpPr>
      <dsp:spPr>
        <a:xfrm>
          <a:off x="4486811" y="2198027"/>
          <a:ext cx="2370631" cy="15053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773C7A-4360-4656-89AC-395922E0AC3D}">
      <dsp:nvSpPr>
        <dsp:cNvPr id="0" name=""/>
        <dsp:cNvSpPr/>
      </dsp:nvSpPr>
      <dsp:spPr>
        <a:xfrm>
          <a:off x="4750214" y="2448261"/>
          <a:ext cx="2370631" cy="15053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1800" b="1" kern="1200" dirty="0"/>
            <a:t>Anti-VEGF 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1800" kern="1200" dirty="0"/>
            <a:t>if regression is inadequate despite optimal laser treatment</a:t>
          </a:r>
          <a:endParaRPr lang="en-US" sz="1800" kern="1200" dirty="0"/>
        </a:p>
      </dsp:txBody>
      <dsp:txXfrm>
        <a:off x="4794304" y="2492351"/>
        <a:ext cx="2282451" cy="1417170"/>
      </dsp:txXfrm>
    </dsp:sp>
    <dsp:sp modelId="{3F3B468C-9A37-4C2C-8D41-FD001A418F5C}">
      <dsp:nvSpPr>
        <dsp:cNvPr id="0" name=""/>
        <dsp:cNvSpPr/>
      </dsp:nvSpPr>
      <dsp:spPr>
        <a:xfrm>
          <a:off x="7384249" y="2198027"/>
          <a:ext cx="2608405" cy="18998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9136B8-5AA0-4CC1-8BC9-59C577D30487}">
      <dsp:nvSpPr>
        <dsp:cNvPr id="0" name=""/>
        <dsp:cNvSpPr/>
      </dsp:nvSpPr>
      <dsp:spPr>
        <a:xfrm>
          <a:off x="7647652" y="2448261"/>
          <a:ext cx="2608405" cy="18998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1800" b="1" kern="1200" dirty="0"/>
            <a:t>Retreatment with laser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1800" kern="1200" dirty="0"/>
            <a:t>If regression is inadequate and untreated retinal areas are identified or disease activation post anti-VEGF</a:t>
          </a:r>
          <a:endParaRPr lang="en-US" sz="1800" kern="1200" dirty="0"/>
        </a:p>
      </dsp:txBody>
      <dsp:txXfrm>
        <a:off x="7703297" y="2503906"/>
        <a:ext cx="2497115" cy="178856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38726D-430D-43F8-B174-682018CE432A}">
      <dsp:nvSpPr>
        <dsp:cNvPr id="0" name=""/>
        <dsp:cNvSpPr/>
      </dsp:nvSpPr>
      <dsp:spPr>
        <a:xfrm>
          <a:off x="1026015" y="382159"/>
          <a:ext cx="4103548" cy="3587018"/>
        </a:xfrm>
        <a:prstGeom prst="rightArrow">
          <a:avLst>
            <a:gd name="adj1" fmla="val 70000"/>
            <a:gd name="adj2" fmla="val 5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75A380-3DD1-4EA5-B072-5762C36359FC}">
      <dsp:nvSpPr>
        <dsp:cNvPr id="0" name=""/>
        <dsp:cNvSpPr/>
      </dsp:nvSpPr>
      <dsp:spPr>
        <a:xfrm>
          <a:off x="128" y="1149781"/>
          <a:ext cx="2051774" cy="2051774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2000" b="1" i="0" kern="12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rPr>
            <a:t>Traditionally, laser therapy was the primary treatment for ROP.</a:t>
          </a:r>
          <a:endParaRPr lang="en-US" sz="2000" b="1" kern="1200" dirty="0">
            <a:solidFill>
              <a:schemeClr val="tx1">
                <a:lumMod val="85000"/>
                <a:lumOff val="15000"/>
              </a:schemeClr>
            </a:solidFill>
            <a:latin typeface="+mj-lt"/>
          </a:endParaRPr>
        </a:p>
      </dsp:txBody>
      <dsp:txXfrm>
        <a:off x="300603" y="1450256"/>
        <a:ext cx="1450824" cy="1450824"/>
      </dsp:txXfrm>
    </dsp:sp>
    <dsp:sp modelId="{F8734F9E-C472-4518-AEC8-EAB056B7EAA2}">
      <dsp:nvSpPr>
        <dsp:cNvPr id="0" name=""/>
        <dsp:cNvSpPr/>
      </dsp:nvSpPr>
      <dsp:spPr>
        <a:xfrm>
          <a:off x="6411923" y="382159"/>
          <a:ext cx="4103548" cy="3587018"/>
        </a:xfrm>
        <a:prstGeom prst="rightArrow">
          <a:avLst>
            <a:gd name="adj1" fmla="val 70000"/>
            <a:gd name="adj2" fmla="val 5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13970" rIns="2794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2200" kern="1200" dirty="0">
              <a:latin typeface="+mj-lt"/>
            </a:rPr>
            <a:t>Bevacizumab and ranibizumab – have shown promising results and improved visual outcomes</a:t>
          </a:r>
          <a:endParaRPr lang="en-US" sz="2200" kern="1200" dirty="0">
            <a:latin typeface="+mj-lt"/>
          </a:endParaRPr>
        </a:p>
      </dsp:txBody>
      <dsp:txXfrm>
        <a:off x="7437810" y="920212"/>
        <a:ext cx="2000480" cy="2510912"/>
      </dsp:txXfrm>
    </dsp:sp>
    <dsp:sp modelId="{FF39BA6A-41E6-44FD-9DF1-DDAA47042E9B}">
      <dsp:nvSpPr>
        <dsp:cNvPr id="0" name=""/>
        <dsp:cNvSpPr/>
      </dsp:nvSpPr>
      <dsp:spPr>
        <a:xfrm>
          <a:off x="5386035" y="1149781"/>
          <a:ext cx="2051774" cy="2051774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2000" b="1" i="0" kern="1200" dirty="0">
              <a:solidFill>
                <a:schemeClr val="accent1">
                  <a:lumMod val="50000"/>
                </a:schemeClr>
              </a:solidFill>
              <a:latin typeface="+mj-lt"/>
            </a:rPr>
            <a:t>Now, there is an alternative : anti-(VEGF) therapy.</a:t>
          </a:r>
          <a:endParaRPr lang="en-US" sz="2000" b="1" kern="1200" dirty="0">
            <a:solidFill>
              <a:schemeClr val="accent1">
                <a:lumMod val="50000"/>
              </a:schemeClr>
            </a:solidFill>
            <a:latin typeface="+mj-lt"/>
          </a:endParaRPr>
        </a:p>
      </dsp:txBody>
      <dsp:txXfrm>
        <a:off x="5686510" y="1450256"/>
        <a:ext cx="1450824" cy="14508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5A5DE4-99A5-4099-A23E-DFAE2FF2871D}" type="datetimeFigureOut">
              <a:rPr lang="en-MY" smtClean="0"/>
              <a:t>26/11/2024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B6B207-04AC-4085-8E38-E197542D043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87636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F8478-6EE6-4FBF-8894-C6F3CFB666CE}" type="datetime1">
              <a:rPr lang="en-US" smtClean="0"/>
              <a:t>11/26/2024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276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8A59C-5544-495B-AD81-FA88D4FB25CD}" type="datetime1">
              <a:rPr lang="en-US" smtClean="0"/>
              <a:t>11/26/2024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542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6D621-3660-4953-B5C6-7EDABD74C502}" type="datetime1">
              <a:rPr lang="en-US" smtClean="0"/>
              <a:t>11/26/2024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759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96797-D29D-4B96-910D-553E4007B84F}" type="datetime1">
              <a:rPr lang="en-US" smtClean="0"/>
              <a:t>11/26/2024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181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64232-9783-47F7-88DA-3291308B751E}" type="datetime1">
              <a:rPr lang="en-US" smtClean="0"/>
              <a:t>11/26/2024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849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C0F8F-9045-498B-9A6B-E2ECADFE6113}" type="datetime1">
              <a:rPr lang="en-US" smtClean="0"/>
              <a:t>11/26/2024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743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18409-D90E-4AC2-9AA3-23DC7B99C888}" type="datetime1">
              <a:rPr lang="en-US" smtClean="0"/>
              <a:t>11/26/2024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588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1A186-D64A-44FF-8982-8EB9EEBC5818}" type="datetime1">
              <a:rPr lang="en-US" smtClean="0"/>
              <a:t>11/26/2024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002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E01B-553F-44CB-901B-2818A75016E6}" type="datetime1">
              <a:rPr lang="en-US" smtClean="0"/>
              <a:t>11/26/2024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067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D8C53-9465-4F44-9271-4C858FB6D802}" type="datetime1">
              <a:rPr lang="en-US" smtClean="0"/>
              <a:t>11/26/2024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685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7E097-5BD7-4DA6-8068-E3BEBDFC5E27}" type="datetime1">
              <a:rPr lang="en-US" smtClean="0"/>
              <a:t>11/26/2024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016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EC466B-D15D-40F4-8BE2-B60D57EA2BBE}" type="datetime1">
              <a:rPr lang="en-US" smtClean="0"/>
              <a:t>11/26/2024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Clinical Practice Guidelines Management of Retinopathy of Prematurity (Second Edition)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691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m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1219" y="2979993"/>
            <a:ext cx="9144000" cy="1030146"/>
          </a:xfrm>
        </p:spPr>
        <p:txBody>
          <a:bodyPr>
            <a:normAutofit/>
          </a:bodyPr>
          <a:lstStyle/>
          <a:p>
            <a:r>
              <a:rPr lang="en-MY" sz="2800" b="1" dirty="0">
                <a:ea typeface="Calibri" panose="020F0502020204030204" pitchFamily="34" charset="0"/>
                <a:cs typeface="Calibri" panose="020F0502020204030204" pitchFamily="34" charset="0"/>
              </a:rPr>
              <a:t>LECTURE 4: </a:t>
            </a:r>
            <a:r>
              <a:rPr lang="en-MY" sz="2800" b="1" dirty="0"/>
              <a:t>INDICATION, OPTIMAL TIMING AND TREATMENT</a:t>
            </a:r>
            <a:endParaRPr lang="en-US" sz="2800" b="1" dirty="0"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8490" y="4196905"/>
            <a:ext cx="3785938" cy="1655762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MY" dirty="0">
                <a:latin typeface="+mj-lt"/>
              </a:rPr>
              <a:t>Dr Siti </a:t>
            </a:r>
            <a:r>
              <a:rPr lang="en-MY" dirty="0" err="1">
                <a:latin typeface="+mj-lt"/>
              </a:rPr>
              <a:t>Norzalehawati</a:t>
            </a:r>
            <a:r>
              <a:rPr lang="en-MY" dirty="0">
                <a:latin typeface="+mj-lt"/>
              </a:rPr>
              <a:t> </a:t>
            </a:r>
            <a:r>
              <a:rPr lang="en-MY" dirty="0" err="1">
                <a:latin typeface="+mj-lt"/>
              </a:rPr>
              <a:t>Sepian</a:t>
            </a:r>
            <a:endParaRPr lang="en-MY" dirty="0">
              <a:latin typeface="+mj-lt"/>
            </a:endParaRP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MY" dirty="0">
                <a:latin typeface="+mj-lt"/>
              </a:rPr>
              <a:t>Consultant Paediatric Ophthalmology  &amp; Strabismus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MY" dirty="0">
                <a:latin typeface="+mj-lt"/>
              </a:rPr>
              <a:t>HSNZ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0D8D1D-1BE0-47F4-98D0-EB05F5ADA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0B0004020202020204"/>
                <a:ea typeface="+mn-ea"/>
                <a:cs typeface="+mn-cs"/>
              </a:rPr>
              <a:t>Clinical Practice Guidelines Management of Retinopathy of Prematurity (Second Edition)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856655C-2258-426A-8E46-63CEE85A3E28}"/>
              </a:ext>
            </a:extLst>
          </p:cNvPr>
          <p:cNvSpPr/>
          <p:nvPr/>
        </p:nvSpPr>
        <p:spPr>
          <a:xfrm>
            <a:off x="197651" y="210479"/>
            <a:ext cx="11584941" cy="2887579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/>
              <a:ea typeface="+mn-ea"/>
              <a:cs typeface="+mn-cs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727AAFD-9755-AF66-BAE6-E2D211364B0B}"/>
              </a:ext>
            </a:extLst>
          </p:cNvPr>
          <p:cNvSpPr>
            <a:spLocks noGrp="1"/>
          </p:cNvSpPr>
          <p:nvPr/>
        </p:nvSpPr>
        <p:spPr>
          <a:xfrm>
            <a:off x="1635024" y="336401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MY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Display" panose="02110004020202020204"/>
                <a:ea typeface="+mj-ea"/>
                <a:cs typeface="+mj-cs"/>
              </a:rPr>
              <a:t>Training of Core Trainers for  CPG Management of Prematurity of Retinopathy (Second Edition)</a:t>
            </a:r>
            <a:endParaRPr kumimoji="0" lang="en-MY" sz="4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 Display" panose="020F0302020204030204"/>
              <a:ea typeface="+mj-ea"/>
              <a:cs typeface="+mj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AA47422-84B9-2A3D-BE62-45A57475F6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1349">
            <a:off x="8949981" y="2908054"/>
            <a:ext cx="2084250" cy="3204487"/>
          </a:xfrm>
          <a:prstGeom prst="rect">
            <a:avLst/>
          </a:prstGeom>
          <a:effectLst>
            <a:outerShdw blurRad="177800" dist="596900" dir="21540000" algn="tl" rotWithShape="0">
              <a:prstClr val="black">
                <a:alpha val="40000"/>
              </a:prstClr>
            </a:outerShdw>
            <a:reflection stA="99000" endPos="0" dist="50800" dir="5400000" sy="-100000" algn="bl" rotWithShape="0"/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8D7712B-995E-427F-850B-8474EEAFB983}"/>
              </a:ext>
            </a:extLst>
          </p:cNvPr>
          <p:cNvSpPr txBox="1"/>
          <p:nvPr/>
        </p:nvSpPr>
        <p:spPr>
          <a:xfrm>
            <a:off x="3751198" y="4227630"/>
            <a:ext cx="6131292" cy="14588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MY" sz="2400" dirty="0">
                <a:latin typeface="+mj-lt"/>
              </a:rPr>
              <a:t>Dr Nor Akmal </a:t>
            </a:r>
            <a:r>
              <a:rPr lang="en-MY" sz="2400" dirty="0" err="1">
                <a:latin typeface="+mj-lt"/>
              </a:rPr>
              <a:t>Bahari</a:t>
            </a:r>
            <a:endParaRPr lang="en-MY" sz="2400" dirty="0">
              <a:latin typeface="+mj-lt"/>
            </a:endParaRPr>
          </a:p>
          <a:p>
            <a:pPr algn="ctr">
              <a:lnSpc>
                <a:spcPct val="90000"/>
              </a:lnSpc>
              <a:spcBef>
                <a:spcPts val="0"/>
              </a:spcBef>
            </a:pPr>
            <a:r>
              <a:rPr lang="en-MY" sz="2400" dirty="0">
                <a:latin typeface="+mj-lt"/>
              </a:rPr>
              <a:t>Consultant Paediatric</a:t>
            </a:r>
          </a:p>
          <a:p>
            <a:pPr algn="ctr">
              <a:lnSpc>
                <a:spcPct val="90000"/>
              </a:lnSpc>
              <a:spcBef>
                <a:spcPts val="0"/>
              </a:spcBef>
            </a:pPr>
            <a:r>
              <a:rPr lang="en-MY" sz="2400" dirty="0">
                <a:latin typeface="+mj-lt"/>
              </a:rPr>
              <a:t> Ophthalmologist</a:t>
            </a:r>
          </a:p>
          <a:p>
            <a:pPr algn="ctr">
              <a:lnSpc>
                <a:spcPct val="90000"/>
              </a:lnSpc>
              <a:spcBef>
                <a:spcPts val="0"/>
              </a:spcBef>
            </a:pPr>
            <a:r>
              <a:rPr lang="en-MY" sz="2400" dirty="0">
                <a:latin typeface="+mj-lt"/>
              </a:rPr>
              <a:t>Hospital Kuala Lumpur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DD7908C-D4FF-4B95-A601-4A229494EC90}"/>
              </a:ext>
            </a:extLst>
          </p:cNvPr>
          <p:cNvSpPr txBox="1"/>
          <p:nvPr/>
        </p:nvSpPr>
        <p:spPr>
          <a:xfrm>
            <a:off x="4672562" y="4235543"/>
            <a:ext cx="61312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MY" sz="2400" dirty="0">
                <a:latin typeface="+mj-lt"/>
              </a:rPr>
              <a:t>&amp;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C11934-3500-40A0-8BDF-B32816B35441}"/>
              </a:ext>
            </a:extLst>
          </p:cNvPr>
          <p:cNvSpPr/>
          <p:nvPr/>
        </p:nvSpPr>
        <p:spPr>
          <a:xfrm>
            <a:off x="172342" y="210479"/>
            <a:ext cx="11584941" cy="2887579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/>
              <a:ea typeface="+mn-ea"/>
              <a:cs typeface="+mn-cs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C22A42F-EAD5-4079-B71C-4B7F7FEC030F}"/>
              </a:ext>
            </a:extLst>
          </p:cNvPr>
          <p:cNvSpPr>
            <a:spLocks noGrp="1"/>
          </p:cNvSpPr>
          <p:nvPr/>
        </p:nvSpPr>
        <p:spPr>
          <a:xfrm>
            <a:off x="1609715" y="336401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j-ea"/>
                <a:cs typeface="+mj-cs"/>
              </a:rPr>
              <a:t>TRAINING OF CORE TRAINERS FOR  CPG MANAGEMENT OF RETINOPATHY PREMATURITY (SECOND EDITION)</a:t>
            </a:r>
            <a:endParaRPr kumimoji="0" lang="en-MY" sz="4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B34F2FD-F504-48D1-BDB1-97893876A9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1349">
            <a:off x="8924672" y="2908054"/>
            <a:ext cx="2084250" cy="3204487"/>
          </a:xfrm>
          <a:prstGeom prst="rect">
            <a:avLst/>
          </a:prstGeom>
          <a:effectLst>
            <a:outerShdw blurRad="177800" dist="596900" dir="21540000" algn="tl" rotWithShape="0">
              <a:prstClr val="black">
                <a:alpha val="40000"/>
              </a:prstClr>
            </a:outerShdw>
            <a:reflection stA="99000" endPos="0" dist="50800" dir="5400000" sy="-100000" algn="bl" rotWithShape="0"/>
          </a:effectLst>
        </p:spPr>
      </p:pic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B0B03446-617B-49D6-9644-DFCA77B69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C1074-B9AD-8592-9A5A-3A68214DD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6345" y="436219"/>
            <a:ext cx="10515600" cy="1325563"/>
          </a:xfrm>
        </p:spPr>
        <p:txBody>
          <a:bodyPr/>
          <a:lstStyle/>
          <a:p>
            <a:r>
              <a:rPr lang="en-US" dirty="0"/>
              <a:t>Options of Treatment</a:t>
            </a:r>
            <a:endParaRPr lang="en-MY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6D14329-7FCF-4D1E-AF7A-CBE1899E4B75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MY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LASER PHOTOCOAGULATION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55F88CF-30A3-426E-B93E-D8C1CF701A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D8A03185-147F-4C6C-A873-32C19ADC3590}"/>
              </a:ext>
            </a:extLst>
          </p:cNvPr>
          <p:cNvSpPr txBox="1">
            <a:spLocks/>
          </p:cNvSpPr>
          <p:nvPr/>
        </p:nvSpPr>
        <p:spPr>
          <a:xfrm>
            <a:off x="2267053" y="1312857"/>
            <a:ext cx="2835464" cy="12548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MY" sz="3200" dirty="0">
              <a:solidFill>
                <a:srgbClr val="262626"/>
              </a:solidFill>
              <a:latin typeface="Aptos Display" panose="020F0302020204030204"/>
            </a:endParaRPr>
          </a:p>
        </p:txBody>
      </p:sp>
      <p:sp>
        <p:nvSpPr>
          <p:cNvPr id="10" name="Content Placeholder 1029">
            <a:extLst>
              <a:ext uri="{FF2B5EF4-FFF2-40B4-BE49-F238E27FC236}">
                <a16:creationId xmlns:a16="http://schemas.microsoft.com/office/drawing/2014/main" id="{3775752D-5609-4A9C-8009-C21E96C629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1402" y="2514601"/>
            <a:ext cx="5013917" cy="3552039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rgbClr val="262626"/>
                </a:solidFill>
                <a:latin typeface="+mj-lt"/>
              </a:rPr>
              <a:t>Diode red(810 nm wavelength) LIO </a:t>
            </a:r>
          </a:p>
          <a:p>
            <a:r>
              <a:rPr lang="en-US" sz="2400" dirty="0">
                <a:solidFill>
                  <a:srgbClr val="262626"/>
                </a:solidFill>
                <a:latin typeface="+mj-lt"/>
              </a:rPr>
              <a:t>Settings:</a:t>
            </a:r>
          </a:p>
          <a:p>
            <a:pPr lvl="1"/>
            <a:r>
              <a:rPr lang="en-US" dirty="0">
                <a:solidFill>
                  <a:srgbClr val="262626"/>
                </a:solidFill>
                <a:latin typeface="+mj-lt"/>
              </a:rPr>
              <a:t>Power 100-200mW</a:t>
            </a:r>
          </a:p>
          <a:p>
            <a:pPr lvl="1"/>
            <a:r>
              <a:rPr lang="en-US" dirty="0">
                <a:solidFill>
                  <a:srgbClr val="262626"/>
                </a:solidFill>
                <a:latin typeface="+mj-lt"/>
              </a:rPr>
              <a:t>Duration 150-200ms</a:t>
            </a:r>
          </a:p>
          <a:p>
            <a:pPr lvl="1"/>
            <a:r>
              <a:rPr lang="en-US" dirty="0">
                <a:solidFill>
                  <a:srgbClr val="262626"/>
                </a:solidFill>
                <a:latin typeface="+mj-lt"/>
              </a:rPr>
              <a:t>Interval 0.30s(</a:t>
            </a:r>
            <a:r>
              <a:rPr lang="en-US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+mj-lt"/>
              </a:rPr>
              <a:t>must not be faster as this can result in inadequate burn)</a:t>
            </a:r>
            <a:endParaRPr lang="en-US" dirty="0">
              <a:solidFill>
                <a:srgbClr val="262626"/>
              </a:solidFill>
              <a:latin typeface="+mj-lt"/>
            </a:endParaRPr>
          </a:p>
          <a:p>
            <a:r>
              <a:rPr lang="en-US" sz="2400" dirty="0">
                <a:solidFill>
                  <a:srgbClr val="262626"/>
                </a:solidFill>
                <a:latin typeface="+mj-lt"/>
              </a:rPr>
              <a:t>Aims:</a:t>
            </a:r>
          </a:p>
          <a:p>
            <a:pPr lvl="1"/>
            <a:r>
              <a:rPr lang="en-US" dirty="0">
                <a:solidFill>
                  <a:srgbClr val="262626"/>
                </a:solidFill>
                <a:latin typeface="+mj-lt"/>
              </a:rPr>
              <a:t>Ablate all entire avascular retina</a:t>
            </a:r>
          </a:p>
          <a:p>
            <a:pPr lvl="1"/>
            <a:r>
              <a:rPr lang="en-US" dirty="0">
                <a:solidFill>
                  <a:srgbClr val="262626"/>
                </a:solidFill>
                <a:latin typeface="+mj-lt"/>
              </a:rPr>
              <a:t>Greyish white nearly confluent burn </a:t>
            </a: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8071D096-88D2-4634-B6A5-220A261F3D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53" r="6197" b="-1"/>
          <a:stretch/>
        </p:blipFill>
        <p:spPr bwMode="auto">
          <a:xfrm>
            <a:off x="6186683" y="2127183"/>
            <a:ext cx="5492838" cy="4015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444739-87A3-4287-8DE9-ED4E9B1CA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B09D3C-6B3E-4DCB-991D-BED6A1B44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849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31F9CE-FB1D-6881-719B-14793772C1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4732" y="1872665"/>
            <a:ext cx="9287576" cy="4351338"/>
          </a:xfrm>
        </p:spPr>
        <p:txBody>
          <a:bodyPr>
            <a:noAutofit/>
          </a:bodyPr>
          <a:lstStyle/>
          <a:p>
            <a:r>
              <a:rPr lang="en-MY" sz="3200" dirty="0">
                <a:latin typeface="+mj-lt"/>
              </a:rPr>
              <a:t>B blockers have been shown to be an effective and save new adjuvant therapy.</a:t>
            </a:r>
            <a:r>
              <a:rPr lang="en-MY" sz="3200" baseline="30000" dirty="0">
                <a:latin typeface="+mj-lt"/>
              </a:rPr>
              <a:t>52</a:t>
            </a:r>
          </a:p>
          <a:p>
            <a:r>
              <a:rPr lang="en-MY" sz="3200" dirty="0">
                <a:latin typeface="+mj-lt"/>
              </a:rPr>
              <a:t>Side effects:</a:t>
            </a:r>
          </a:p>
          <a:p>
            <a:pPr lvl="1"/>
            <a:r>
              <a:rPr lang="en-MY" sz="3200" dirty="0">
                <a:latin typeface="+mj-lt"/>
              </a:rPr>
              <a:t>Hypotension</a:t>
            </a:r>
          </a:p>
          <a:p>
            <a:pPr lvl="1"/>
            <a:r>
              <a:rPr lang="en-MY" sz="3200" dirty="0">
                <a:latin typeface="+mj-lt"/>
              </a:rPr>
              <a:t>Bradycardia</a:t>
            </a:r>
          </a:p>
          <a:p>
            <a:pPr lvl="1"/>
            <a:r>
              <a:rPr lang="en-MY" sz="3200" dirty="0">
                <a:latin typeface="+mj-lt"/>
              </a:rPr>
              <a:t>Bronchospasm</a:t>
            </a:r>
          </a:p>
          <a:p>
            <a:pPr lvl="1"/>
            <a:r>
              <a:rPr lang="en-MY" sz="3200" dirty="0" err="1">
                <a:latin typeface="+mj-lt"/>
              </a:rPr>
              <a:t>Apnea</a:t>
            </a:r>
            <a:r>
              <a:rPr lang="en-MY" sz="3200" dirty="0">
                <a:latin typeface="+mj-lt"/>
              </a:rPr>
              <a:t> </a:t>
            </a:r>
          </a:p>
          <a:p>
            <a:pPr marL="457200" lvl="1" indent="0" algn="r">
              <a:buNone/>
            </a:pPr>
            <a:endParaRPr lang="en-MY" sz="1400" dirty="0">
              <a:latin typeface="+mj-lt"/>
              <a:ea typeface="Calibri" panose="020F0502020204030204" pitchFamily="34" charset="0"/>
            </a:endParaRPr>
          </a:p>
          <a:p>
            <a:pPr marL="457200" lvl="1" indent="0" algn="r">
              <a:buNone/>
            </a:pPr>
            <a:endParaRPr lang="en-MY" sz="1400" dirty="0">
              <a:latin typeface="+mj-lt"/>
              <a:ea typeface="Calibri" panose="020F0502020204030204" pitchFamily="34" charset="0"/>
            </a:endParaRPr>
          </a:p>
          <a:p>
            <a:pPr marL="457200" lvl="1" indent="0" algn="r">
              <a:buNone/>
            </a:pPr>
            <a:r>
              <a:rPr lang="en-MY" sz="1400" dirty="0">
                <a:latin typeface="+mj-lt"/>
                <a:ea typeface="Calibri" panose="020F0502020204030204" pitchFamily="34" charset="0"/>
              </a:rPr>
              <a:t>52. </a:t>
            </a:r>
            <a:r>
              <a:rPr lang="en-MY" sz="1400" dirty="0" err="1">
                <a:latin typeface="+mj-lt"/>
                <a:ea typeface="Calibri" panose="020F0502020204030204" pitchFamily="34" charset="0"/>
              </a:rPr>
              <a:t>Kaempfen</a:t>
            </a:r>
            <a:r>
              <a:rPr lang="en-MY" sz="1400" dirty="0">
                <a:latin typeface="+mj-lt"/>
                <a:ea typeface="Calibri" panose="020F0502020204030204" pitchFamily="34" charset="0"/>
              </a:rPr>
              <a:t> S, Neumann RP, </a:t>
            </a:r>
            <a:r>
              <a:rPr lang="en-MY" sz="1400" dirty="0" err="1">
                <a:latin typeface="+mj-lt"/>
                <a:ea typeface="Calibri" panose="020F0502020204030204" pitchFamily="34" charset="0"/>
              </a:rPr>
              <a:t>Jost</a:t>
            </a:r>
            <a:r>
              <a:rPr lang="en-MY" sz="1400" dirty="0">
                <a:latin typeface="+mj-lt"/>
                <a:ea typeface="Calibri" panose="020F0502020204030204" pitchFamily="34" charset="0"/>
              </a:rPr>
              <a:t> K, et al. 2018;3(3):CD011893</a:t>
            </a:r>
            <a:endParaRPr lang="en-MY" sz="1400" dirty="0">
              <a:latin typeface="+mj-lt"/>
            </a:endParaRPr>
          </a:p>
          <a:p>
            <a:pPr marL="457200" lvl="1" indent="0">
              <a:buNone/>
            </a:pPr>
            <a:endParaRPr lang="en-MY" sz="3200" dirty="0">
              <a:latin typeface="+mj-lt"/>
            </a:endParaRPr>
          </a:p>
          <a:p>
            <a:pPr marL="457200" lvl="1" indent="0">
              <a:buNone/>
            </a:pPr>
            <a:r>
              <a:rPr lang="en-MY" sz="3200" dirty="0">
                <a:effectLst/>
                <a:latin typeface="+mj-lt"/>
                <a:ea typeface="Calibri" panose="020F0502020204030204" pitchFamily="34" charset="0"/>
              </a:rPr>
              <a:t>                                                                   </a:t>
            </a:r>
            <a:endParaRPr lang="en-MY" sz="1400" dirty="0"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62A310D-D25C-4A5E-B86F-71D79AE13188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MY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ADJUNCTIVE TREATMENT</a:t>
            </a:r>
            <a:endParaRPr kumimoji="0" lang="en-MY" sz="4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AC11C89-4A52-4242-871F-6B62827F37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09FCC2-44AC-4CDA-9F0A-2CA7C45D0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4DFA550-4B9F-45A1-B604-09D97FEAF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77288" y="6356350"/>
            <a:ext cx="5376512" cy="111827"/>
          </a:xfrm>
        </p:spPr>
        <p:txBody>
          <a:bodyPr/>
          <a:lstStyle/>
          <a:p>
            <a:fld id="{330EA680-D336-4FF7-8B7A-9848BB0A1C32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7422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62A310D-D25C-4A5E-B86F-71D79AE13188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MY" sz="4400" b="1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SHIFT IN TREATMENT PARADIGM</a:t>
            </a:r>
            <a:endParaRPr kumimoji="0" lang="en-MY" sz="4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AC11C89-4A52-4242-871F-6B62827F37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graphicFrame>
        <p:nvGraphicFramePr>
          <p:cNvPr id="10" name="Content Placeholder 2">
            <a:extLst>
              <a:ext uri="{FF2B5EF4-FFF2-40B4-BE49-F238E27FC236}">
                <a16:creationId xmlns:a16="http://schemas.microsoft.com/office/drawing/2014/main" id="{1BE41D17-A27B-4325-9887-632FCCA879C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865127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568749EC-4173-4424-8647-FB6BC8FCE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9AAB2F5-DD76-4D53-8F67-3F38E6A4FA0A}"/>
              </a:ext>
            </a:extLst>
          </p:cNvPr>
          <p:cNvSpPr txBox="1"/>
          <p:nvPr/>
        </p:nvSpPr>
        <p:spPr>
          <a:xfrm>
            <a:off x="7106261" y="5340687"/>
            <a:ext cx="609760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MY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41. Shankar MJ, Sankar J, Chandra P.. 2018;1(1):CD009734.</a:t>
            </a:r>
            <a:endParaRPr lang="en-MY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/>
            <a:r>
              <a:rPr lang="en-MY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42. Tan QQ, Christiansen SP, Wang J. 2019;14(12):e0225643.</a:t>
            </a:r>
            <a:endParaRPr lang="en-MY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/>
            <a:r>
              <a:rPr lang="en-MY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43. Natarajan G, </a:t>
            </a:r>
            <a:r>
              <a:rPr lang="en-MY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Shankaran</a:t>
            </a:r>
            <a:r>
              <a:rPr lang="en-MY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S, Nolen TL, et al.. 2019;144(2).</a:t>
            </a:r>
            <a:endParaRPr lang="en-MY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/>
            <a:r>
              <a:rPr lang="en-MY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44. Stahl A, Lepore D, Fielder A, et al. 2019;394(10208):1551-9.</a:t>
            </a:r>
            <a:endParaRPr lang="en-MY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/>
            <a:r>
              <a:rPr lang="en-MY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45. Marlow N, Stahl A, Lepore D, et al. 2021;5(10):698-707.</a:t>
            </a:r>
            <a:endParaRPr lang="en-MY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1466400-A787-43B7-BF08-4643F503A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0738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856655C-2258-426A-8E46-63CEE85A3E28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27AAFD-9755-AF66-BAE6-E2D211364B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28012" y="653684"/>
            <a:ext cx="9144000" cy="876383"/>
          </a:xfrm>
        </p:spPr>
        <p:txBody>
          <a:bodyPr>
            <a:noAutofit/>
          </a:bodyPr>
          <a:lstStyle/>
          <a:p>
            <a:r>
              <a:rPr kumimoji="0" lang="en-MY" sz="4400" b="1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</a:rPr>
              <a:t>INTRAVITREAL ANTI-VASCULAR ENDOTHELIAL GROWTH FACTOR (VEGF)</a:t>
            </a:r>
            <a:endParaRPr lang="en-MY" sz="4400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0ECFD9-89BF-4EA7-A1B5-77A41E688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0B0004020202020204"/>
                <a:ea typeface="+mn-ea"/>
                <a:cs typeface="+mn-cs"/>
              </a:rPr>
              <a:t>Clinical Practice Guidelines Management of Retinopathy of Prematurity (Second Edition)</a:t>
            </a:r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0B0004020202020204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5B1BF2-A011-4130-BB1B-4917164B22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9E8B63D-E5B2-45DD-9F97-AAF57D8F6E5A}"/>
              </a:ext>
            </a:extLst>
          </p:cNvPr>
          <p:cNvSpPr txBox="1"/>
          <p:nvPr/>
        </p:nvSpPr>
        <p:spPr>
          <a:xfrm>
            <a:off x="2118866" y="2232208"/>
            <a:ext cx="8521917" cy="36402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-457200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3200" b="0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+mj-lt"/>
              </a:rPr>
              <a:t>Anti –VEGF impede pathologic neovascularization and used as therapeutic agent for zone 1 ROP and AROP.</a:t>
            </a:r>
          </a:p>
          <a:p>
            <a:pPr marL="457200" marR="0" lvl="0" indent="-457200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3200" b="0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+mj-lt"/>
              </a:rPr>
              <a:t>Available anti- VEGF in Malaysia  are bevacizumab , ranibizumab, and aflibercept.</a:t>
            </a:r>
          </a:p>
          <a:p>
            <a:pPr marL="457200" marR="0" lvl="0" indent="-457200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3200" b="0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+mj-lt"/>
              </a:rPr>
              <a:t>Ranibizumab is the only anti-VEGF </a:t>
            </a:r>
            <a:r>
              <a:rPr kumimoji="0" lang="en-MY" sz="3200" b="1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+mj-lt"/>
              </a:rPr>
              <a:t>authorized</a:t>
            </a:r>
            <a:r>
              <a:rPr kumimoji="0" lang="en-MY" sz="3200" b="0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+mj-lt"/>
              </a:rPr>
              <a:t> by MOH to be used for ROP.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668CCF-03AF-4F8B-8992-65F76545F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6014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856655C-2258-426A-8E46-63CEE85A3E28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27AAFD-9755-AF66-BAE6-E2D211364B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28012" y="653684"/>
            <a:ext cx="9906940" cy="876383"/>
          </a:xfrm>
        </p:spPr>
        <p:txBody>
          <a:bodyPr>
            <a:noAutofit/>
          </a:bodyPr>
          <a:lstStyle/>
          <a:p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</a:rPr>
              <a:t>TYPES AND PROPERTIES OF ANTI-VASCULAR ENDOTHELIUM GROWTH FACTOR- APPENDIX 8</a:t>
            </a:r>
            <a:endParaRPr lang="en-MY" sz="4000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5B1BF2-A011-4130-BB1B-4917164B22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DE61435-D6E3-4902-877A-49AE5514DAFD}"/>
              </a:ext>
            </a:extLst>
          </p:cNvPr>
          <p:cNvGraphicFramePr>
            <a:graphicFrameLocks noGrp="1"/>
          </p:cNvGraphicFramePr>
          <p:nvPr/>
        </p:nvGraphicFramePr>
        <p:xfrm>
          <a:off x="1810624" y="1611414"/>
          <a:ext cx="9981948" cy="5018183"/>
        </p:xfrm>
        <a:graphic>
          <a:graphicData uri="http://schemas.openxmlformats.org/drawingml/2006/table">
            <a:tbl>
              <a:tblPr firstRow="1" firstCol="1" bandRow="1"/>
              <a:tblGrid>
                <a:gridCol w="2010524">
                  <a:extLst>
                    <a:ext uri="{9D8B030D-6E8A-4147-A177-3AD203B41FA5}">
                      <a16:colId xmlns:a16="http://schemas.microsoft.com/office/drawing/2014/main" val="3762609985"/>
                    </a:ext>
                  </a:extLst>
                </a:gridCol>
                <a:gridCol w="2651926">
                  <a:extLst>
                    <a:ext uri="{9D8B030D-6E8A-4147-A177-3AD203B41FA5}">
                      <a16:colId xmlns:a16="http://schemas.microsoft.com/office/drawing/2014/main" val="2512249406"/>
                    </a:ext>
                  </a:extLst>
                </a:gridCol>
                <a:gridCol w="2661705">
                  <a:extLst>
                    <a:ext uri="{9D8B030D-6E8A-4147-A177-3AD203B41FA5}">
                      <a16:colId xmlns:a16="http://schemas.microsoft.com/office/drawing/2014/main" val="217987381"/>
                    </a:ext>
                  </a:extLst>
                </a:gridCol>
                <a:gridCol w="2657793">
                  <a:extLst>
                    <a:ext uri="{9D8B030D-6E8A-4147-A177-3AD203B41FA5}">
                      <a16:colId xmlns:a16="http://schemas.microsoft.com/office/drawing/2014/main" val="1274721317"/>
                    </a:ext>
                  </a:extLst>
                </a:gridCol>
              </a:tblGrid>
              <a:tr h="4849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18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Anti -VEGF </a:t>
                      </a:r>
                      <a:endParaRPr lang="en-MY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7526" marR="37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18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Properties </a:t>
                      </a:r>
                      <a:endParaRPr lang="en-MY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7526" marR="37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18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Pharmacodynamics</a:t>
                      </a:r>
                      <a:endParaRPr lang="en-MY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7526" marR="37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18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Pharmacokinetics</a:t>
                      </a:r>
                      <a:endParaRPr lang="en-MY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7526" marR="37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0912568"/>
                  </a:ext>
                </a:extLst>
              </a:tr>
              <a:tr h="21808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18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Ranibizumab </a:t>
                      </a:r>
                      <a:endParaRPr lang="en-MY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(Licensed for ROP treatment in </a:t>
                      </a:r>
                      <a:r>
                        <a:rPr lang="en-MY" sz="12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MoH</a:t>
                      </a:r>
                      <a:r>
                        <a:rPr lang="en-MY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Facilities)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1275"/>
                        </a:spcAft>
                      </a:pPr>
                      <a:r>
                        <a:rPr lang="en-MY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7526" marR="37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2395" indent="-112395">
                        <a:lnSpc>
                          <a:spcPct val="107000"/>
                        </a:lnSpc>
                      </a:pPr>
                      <a:r>
                        <a:rPr lang="en-MY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A humanised monoclonal antibody fragment of 48 </a:t>
                      </a:r>
                      <a:r>
                        <a:rPr lang="en-MY" sz="12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kDa</a:t>
                      </a:r>
                      <a:r>
                        <a:rPr lang="en-MY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that has affinity for all isoforms of VEGF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MY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Has 5- to 20-fold greater potency than bevacizumab on a molar basis and increased affinity for VEGF, and the advantage of a shorter serum half-life (two hours in adults) which may reduce its potential toxicity in premature infants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7526" marR="37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MY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Inhibits the human vascular endothelial growth factor A (VEGF-A) by binding to its active forms, thereby preventing ocular angiogenesis by VEGF-A including reduced endothelial cell proliferation, vascular leakage and new blood vessel formation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7526" marR="37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MY" sz="1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Absorption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MY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Intravitreal implant, </a:t>
                      </a:r>
                      <a:r>
                        <a:rPr lang="en-MY" sz="12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Tmax</a:t>
                      </a:r>
                      <a:r>
                        <a:rPr lang="en-MY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: 26 days (range: 1 to 89 days)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MY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Intravitreal injection, </a:t>
                      </a:r>
                      <a:r>
                        <a:rPr lang="en-MY" sz="12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Tmax</a:t>
                      </a:r>
                      <a:r>
                        <a:rPr lang="en-MY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: approximately 1 day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r>
                        <a:rPr lang="en-MY" sz="1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Excretion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marL="75565" indent="-7556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Total body: cleared primarily by catabolism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 </a:t>
                      </a:r>
                      <a:r>
                        <a:rPr lang="en-MY" sz="1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Elimination half-life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MY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Intravitreal Implant: approximately 25 weeks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MY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Intravitreal injection: approximately 9 days (vitreous)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7526" marR="37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7388293"/>
                  </a:ext>
                </a:extLst>
              </a:tr>
              <a:tr h="20083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275"/>
                        </a:spcAft>
                      </a:pPr>
                      <a:r>
                        <a:rPr lang="en-MY" sz="18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Bevacizumab </a:t>
                      </a:r>
                      <a:endParaRPr lang="en-MY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7526" marR="37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MY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A full-length humanised murine IgG monoclonal antibody that has a molecular weight of 149 </a:t>
                      </a:r>
                      <a:r>
                        <a:rPr lang="en-MY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kD</a:t>
                      </a:r>
                      <a:r>
                        <a:rPr lang="en-MY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and binds to all VEGF isoforms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MY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Has a long half-life in the vitreous (5.6 days in adults), a serum peak level of approximately 2 weeks post-injection and a serum half-life of 21 days in preterm infants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7526" marR="37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n-MY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A recombinant humanised monoclonal IgG1 antibody, binds to VEGF and inhibits the interaction of VEGF to Flt1 and KDR receptors on the surface of endothelial cells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MY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In the process, it prevents the proliferation of endothelial cells and formation of new blood vessels</a:t>
                      </a:r>
                      <a:r>
                        <a:rPr lang="en-MY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7526" marR="37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46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MY" sz="1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Distribution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marL="75565" indent="-901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MY" sz="12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Vd</a:t>
                      </a:r>
                      <a:r>
                        <a:rPr lang="en-MY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: 2.9 L; 3.2</a:t>
                      </a:r>
                      <a:r>
                        <a:rPr lang="en-MY" sz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MY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L</a:t>
                      </a:r>
                      <a:r>
                        <a:rPr lang="en-MY" sz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MY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(males); 2.7 L (females) 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MY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r>
                        <a:rPr lang="en-MY" sz="1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Excretion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Char char=""/>
                      </a:pPr>
                      <a:r>
                        <a:rPr lang="en-MY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Clearance: 0.23 L/day;</a:t>
                      </a:r>
                      <a:r>
                        <a:rPr lang="en-MY" sz="1200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MY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2.75 to 5 mL/kg/day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MY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r>
                        <a:rPr lang="en-MY" sz="1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Elimination half-life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indent="-146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MY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20 days (range: 11 to 50 days)</a:t>
                      </a:r>
                      <a:r>
                        <a:rPr lang="en-MY" sz="1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7526" marR="37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9757705"/>
                  </a:ext>
                </a:extLst>
              </a:tr>
            </a:tbl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BE5A37-C123-4A9E-B72A-EC8DC6F1E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8142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856655C-2258-426A-8E46-63CEE85A3E28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27AAFD-9755-AF66-BAE6-E2D211364B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28012" y="653684"/>
            <a:ext cx="9906940" cy="876383"/>
          </a:xfrm>
        </p:spPr>
        <p:txBody>
          <a:bodyPr>
            <a:normAutofit fontScale="90000"/>
          </a:bodyPr>
          <a:lstStyle/>
          <a:p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</a:rPr>
              <a:t>TYPES AND PROPERTIES OF ANTI-VASCULAR ENDOTHELIUM GROWTH FACTOR- APPENDIX 8</a:t>
            </a:r>
            <a:endParaRPr lang="en-MY" sz="4800" b="1" dirty="0">
              <a:latin typeface="Aptos Display" panose="02110004020202020204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0ECFD9-89BF-4EA7-A1B5-77A41E688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0B0004020202020204"/>
                <a:ea typeface="+mn-ea"/>
                <a:cs typeface="+mn-cs"/>
              </a:rPr>
              <a:t>Clinical Practice Guidelines Management of Retinopathy of Prematurity (Second Edition)</a:t>
            </a:r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0B0004020202020204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5B1BF2-A011-4130-BB1B-4917164B22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DE61435-D6E3-4902-877A-49AE5514DAFD}"/>
              </a:ext>
            </a:extLst>
          </p:cNvPr>
          <p:cNvGraphicFramePr>
            <a:graphicFrameLocks noGrp="1"/>
          </p:cNvGraphicFramePr>
          <p:nvPr/>
        </p:nvGraphicFramePr>
        <p:xfrm>
          <a:off x="1818290" y="1650124"/>
          <a:ext cx="9690538" cy="4042620"/>
        </p:xfrm>
        <a:graphic>
          <a:graphicData uri="http://schemas.openxmlformats.org/drawingml/2006/table">
            <a:tbl>
              <a:tblPr firstRow="1" firstCol="1" bandRow="1"/>
              <a:tblGrid>
                <a:gridCol w="1431122">
                  <a:extLst>
                    <a:ext uri="{9D8B030D-6E8A-4147-A177-3AD203B41FA5}">
                      <a16:colId xmlns:a16="http://schemas.microsoft.com/office/drawing/2014/main" val="3762609985"/>
                    </a:ext>
                  </a:extLst>
                </a:gridCol>
                <a:gridCol w="2747736">
                  <a:extLst>
                    <a:ext uri="{9D8B030D-6E8A-4147-A177-3AD203B41FA5}">
                      <a16:colId xmlns:a16="http://schemas.microsoft.com/office/drawing/2014/main" val="2512249406"/>
                    </a:ext>
                  </a:extLst>
                </a:gridCol>
                <a:gridCol w="2757867">
                  <a:extLst>
                    <a:ext uri="{9D8B030D-6E8A-4147-A177-3AD203B41FA5}">
                      <a16:colId xmlns:a16="http://schemas.microsoft.com/office/drawing/2014/main" val="217987381"/>
                    </a:ext>
                  </a:extLst>
                </a:gridCol>
                <a:gridCol w="2753813">
                  <a:extLst>
                    <a:ext uri="{9D8B030D-6E8A-4147-A177-3AD203B41FA5}">
                      <a16:colId xmlns:a16="http://schemas.microsoft.com/office/drawing/2014/main" val="1274721317"/>
                    </a:ext>
                  </a:extLst>
                </a:gridCol>
              </a:tblGrid>
              <a:tr h="6201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18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Anti -VEGF </a:t>
                      </a:r>
                      <a:endParaRPr lang="en-MY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7526" marR="37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18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Properties </a:t>
                      </a:r>
                      <a:endParaRPr lang="en-MY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7526" marR="37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18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Pharmacodynamics</a:t>
                      </a:r>
                      <a:endParaRPr lang="en-MY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7526" marR="37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18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Pharmacokinetics</a:t>
                      </a:r>
                      <a:endParaRPr lang="en-MY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7526" marR="37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0912568"/>
                  </a:ext>
                </a:extLst>
              </a:tr>
              <a:tr h="342251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1275"/>
                        </a:spcAft>
                      </a:pPr>
                      <a:r>
                        <a:rPr lang="en-MY" sz="18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Aflibercept </a:t>
                      </a:r>
                      <a:endParaRPr lang="en-MY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7526" marR="37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6680" indent="-106680">
                        <a:lnSpc>
                          <a:spcPct val="107000"/>
                        </a:lnSpc>
                      </a:pPr>
                      <a:r>
                        <a:rPr lang="en-MY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A 115 </a:t>
                      </a:r>
                      <a:r>
                        <a:rPr lang="en-MY" sz="12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kDa</a:t>
                      </a:r>
                      <a:r>
                        <a:rPr lang="en-MY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recombinant fusion protein that contains the Fc portion of human IgG1 combined with VEGF-binding portions from the extracellular domains of human VEGF receptors 1 and 2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marL="106680" indent="-106680">
                        <a:lnSpc>
                          <a:spcPct val="107000"/>
                        </a:lnSpc>
                      </a:pPr>
                      <a:r>
                        <a:rPr lang="en-MY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High binding affinity, have an intraocular half-life of 4.8 days in adults and shorter serum half-life than bevacizumab (11.4 days in adults)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marL="106680" indent="-106680">
                        <a:lnSpc>
                          <a:spcPct val="107000"/>
                        </a:lnSpc>
                      </a:pPr>
                      <a:r>
                        <a:rPr lang="en-MY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Capable of inhibiting all isoforms of VEGF-A and placental growth factor and, after its intravitreal administration, has the ability to penetrate the retina and access the systemic circulation, reducing the systemic levels of VEGF for 12 weeks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7526" marR="37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MY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Binds to the VEGF, VEGF-A and placental growth factor, to inhibit their binding to receptor tyrosine kinases and activation of VEGF-A, thereby inhibiting neovascularisation and vascular permeability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7526" marR="37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1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Absorption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MY" sz="12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Tmax</a:t>
                      </a:r>
                      <a:r>
                        <a:rPr lang="en-MY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: 1 to 3 days (free aflibercept) 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MY" sz="12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Tmax</a:t>
                      </a:r>
                      <a:r>
                        <a:rPr lang="en-MY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, pre-term infants: 1 day (free aflibercept) 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 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1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Distribution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MY" sz="12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Vd</a:t>
                      </a:r>
                      <a:r>
                        <a:rPr lang="en-MY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: 6 L (free aflibercept)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1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Elimination half-life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MY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5 to 6 days (free aflibercept)</a:t>
                      </a:r>
                      <a:r>
                        <a:rPr lang="en-MY" sz="1200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8</a:t>
                      </a:r>
                      <a:r>
                        <a:rPr lang="en-MY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12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 </a:t>
                      </a:r>
                      <a:endParaRPr lang="en-M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7526" marR="37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7131294"/>
                  </a:ext>
                </a:extLst>
              </a:tr>
            </a:tbl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F6B6B1-BA79-4A12-952F-7159F04F4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607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856655C-2258-426A-8E46-63CEE85A3E28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27AAFD-9755-AF66-BAE6-E2D211364B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28012" y="653684"/>
            <a:ext cx="9906940" cy="876383"/>
          </a:xfrm>
        </p:spPr>
        <p:txBody>
          <a:bodyPr>
            <a:normAutofit fontScale="90000"/>
          </a:bodyPr>
          <a:lstStyle/>
          <a:p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</a:rPr>
              <a:t>PROCEDURE FOR INTRAVITREAL ANTI-VASCULAR ENDOTHELIUM GROWTH FACTOR INJECTION</a:t>
            </a:r>
            <a:endParaRPr lang="en-MY" sz="4800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0ECFD9-89BF-4EA7-A1B5-77A41E688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0B0004020202020204"/>
                <a:ea typeface="+mn-ea"/>
                <a:cs typeface="+mn-cs"/>
              </a:rPr>
              <a:t>Clinical Practice Guidelines Management of Retinopathy of Prematurity (Second Edition)</a:t>
            </a:r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0B0004020202020204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5B1BF2-A011-4130-BB1B-4917164B22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F4080F3-3D74-43C9-9AE3-7BD4F0F521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0041" y="1863566"/>
            <a:ext cx="6842235" cy="4387257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FB955EB-5A33-4222-8378-5AB0AD67F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1473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856655C-2258-426A-8E46-63CEE85A3E28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27AAFD-9755-AF66-BAE6-E2D211364B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75461" y="329479"/>
            <a:ext cx="9906940" cy="876383"/>
          </a:xfrm>
        </p:spPr>
        <p:txBody>
          <a:bodyPr>
            <a:normAutofit/>
          </a:bodyPr>
          <a:lstStyle/>
          <a:p>
            <a:r>
              <a:rPr lang="en-MY" sz="4000" b="1" dirty="0"/>
              <a:t>ANTI-VEGF OR LASER PHOTOCOAGULATION?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0ECFD9-89BF-4EA7-A1B5-77A41E688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0B0004020202020204"/>
                <a:ea typeface="+mn-ea"/>
                <a:cs typeface="+mn-cs"/>
              </a:rPr>
              <a:t>Clinical Practice Guidelines Management of Retinopathy of Prematurity (Second Edition)</a:t>
            </a:r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0B0004020202020204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5B1BF2-A011-4130-BB1B-4917164B22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DEF6C14-ED8E-433F-BA10-62F519AF2BF6}"/>
              </a:ext>
            </a:extLst>
          </p:cNvPr>
          <p:cNvSpPr txBox="1">
            <a:spLocks/>
          </p:cNvSpPr>
          <p:nvPr/>
        </p:nvSpPr>
        <p:spPr>
          <a:xfrm>
            <a:off x="1828331" y="1638300"/>
            <a:ext cx="9754070" cy="3581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2400" b="0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+mj-lt"/>
              </a:rPr>
              <a:t>In four meta-analysis there were no difference in </a:t>
            </a:r>
            <a:r>
              <a:rPr kumimoji="0" lang="en-MY" sz="2400" b="1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+mj-lt"/>
              </a:rPr>
              <a:t>treatment outcome </a:t>
            </a:r>
            <a:r>
              <a:rPr kumimoji="0" lang="en-MY" sz="2400" b="0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+mj-lt"/>
              </a:rPr>
              <a:t>in intravitreal anti –VEGF and laser photocoagulation.</a:t>
            </a:r>
            <a:r>
              <a:rPr kumimoji="0" lang="en-MY" sz="2400" b="0" i="0" u="none" strike="noStrike" kern="1200" cap="none" spc="0" normalizeH="0" baseline="3000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+mj-lt"/>
              </a:rPr>
              <a:t>39-42</a:t>
            </a:r>
          </a:p>
          <a:p>
            <a:pPr marR="0" lvl="0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2400" b="1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+mj-lt"/>
              </a:rPr>
              <a:t>Meta- analysis of 10 clinical trials for type 1 and threshold ROP</a:t>
            </a:r>
            <a:r>
              <a:rPr kumimoji="0" lang="en-MY" sz="2400" b="0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+mj-lt"/>
              </a:rPr>
              <a:t>, anti –VEGF had higher retreatment incidence , (OR=2.52, 95% CI 1.37 to 4.66) 39</a:t>
            </a:r>
          </a:p>
          <a:p>
            <a:pPr marR="0" lvl="1" algn="l" defTabSz="914400" rtl="0" eaLnBrk="1" fontAlgn="auto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2400" b="0" i="1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+mj-lt"/>
              </a:rPr>
              <a:t>Anti –VEGF reduced risk of myopia during follow up as compared to laser (WMD =3.03 D , 95% CI 1.48 </a:t>
            </a:r>
            <a:r>
              <a:rPr kumimoji="0" lang="en-MY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+mj-lt"/>
              </a:rPr>
              <a:t>yo</a:t>
            </a:r>
            <a:r>
              <a:rPr kumimoji="0" lang="en-MY" sz="2400" b="0" i="1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+mj-lt"/>
              </a:rPr>
              <a:t> 4.59)</a:t>
            </a:r>
          </a:p>
          <a:p>
            <a:pPr marR="0" lvl="1" algn="l" defTabSz="914400" rtl="0" eaLnBrk="1" fontAlgn="auto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2400" b="0" i="1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+mj-lt"/>
              </a:rPr>
              <a:t>Anti –VEGF  showed less adverse events , </a:t>
            </a:r>
            <a:r>
              <a:rPr kumimoji="0" lang="en-MY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+mj-lt"/>
              </a:rPr>
              <a:t>e.g</a:t>
            </a:r>
            <a:r>
              <a:rPr kumimoji="0" lang="en-MY" sz="2400" b="0" i="1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+mj-lt"/>
              </a:rPr>
              <a:t> macular ectopia, retinal fold, vitreous,  retinal haemorrhage, retinal detachment (RR=0.17, 95% CI 0.07 to 0.44)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95ABC4-EE0D-46C6-974C-EE2430751C1B}"/>
              </a:ext>
            </a:extLst>
          </p:cNvPr>
          <p:cNvSpPr txBox="1"/>
          <p:nvPr/>
        </p:nvSpPr>
        <p:spPr>
          <a:xfrm>
            <a:off x="6158090" y="5219700"/>
            <a:ext cx="841115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MY" sz="1400" dirty="0">
                <a:effectLst/>
                <a:latin typeface="+mj-lt"/>
                <a:ea typeface="Calibri" panose="020F0502020204030204" pitchFamily="34" charset="0"/>
              </a:rPr>
              <a:t>39.  Li Z, Zhang Y, Liao Y, et al.. 2018;18(1):19.</a:t>
            </a:r>
          </a:p>
          <a:p>
            <a:pPr algn="just"/>
            <a:r>
              <a:rPr lang="en-MY" sz="1400" dirty="0">
                <a:effectLst/>
                <a:latin typeface="+mj-lt"/>
                <a:ea typeface="Calibri" panose="020F0502020204030204" pitchFamily="34" charset="0"/>
              </a:rPr>
              <a:t>40.</a:t>
            </a:r>
            <a:r>
              <a:rPr lang="en-MY" sz="1400" dirty="0">
                <a:latin typeface="+mj-lt"/>
                <a:ea typeface="Calibri" panose="020F0502020204030204" pitchFamily="34" charset="0"/>
              </a:rPr>
              <a:t>  T</a:t>
            </a:r>
            <a:r>
              <a:rPr lang="en-MY" sz="1400" dirty="0">
                <a:effectLst/>
                <a:latin typeface="+mj-lt"/>
                <a:ea typeface="Calibri" panose="020F0502020204030204" pitchFamily="34" charset="0"/>
              </a:rPr>
              <a:t>aher NO, </a:t>
            </a:r>
            <a:r>
              <a:rPr lang="en-MY" sz="1400" dirty="0" err="1">
                <a:effectLst/>
                <a:latin typeface="+mj-lt"/>
                <a:ea typeface="Calibri" panose="020F0502020204030204" pitchFamily="34" charset="0"/>
              </a:rPr>
              <a:t>Ghaddaf</a:t>
            </a:r>
            <a:r>
              <a:rPr lang="en-MY" sz="1400" dirty="0">
                <a:effectLst/>
                <a:latin typeface="+mj-lt"/>
                <a:ea typeface="Calibri" panose="020F0502020204030204" pitchFamily="34" charset="0"/>
              </a:rPr>
              <a:t> AA, Al-</a:t>
            </a:r>
            <a:r>
              <a:rPr lang="en-MY" sz="1400" dirty="0" err="1">
                <a:effectLst/>
                <a:latin typeface="+mj-lt"/>
                <a:ea typeface="Calibri" panose="020F0502020204030204" pitchFamily="34" charset="0"/>
              </a:rPr>
              <a:t>Ghamdi</a:t>
            </a:r>
            <a:r>
              <a:rPr lang="en-MY" sz="1400" dirty="0">
                <a:effectLst/>
                <a:latin typeface="+mj-lt"/>
                <a:ea typeface="Calibri" panose="020F0502020204030204" pitchFamily="34" charset="0"/>
              </a:rPr>
              <a:t> SA, et al. 2022;9:884608.</a:t>
            </a:r>
          </a:p>
          <a:p>
            <a:pPr algn="just"/>
            <a:r>
              <a:rPr lang="en-MY" sz="1400" dirty="0">
                <a:effectLst/>
                <a:latin typeface="+mj-lt"/>
                <a:ea typeface="Calibri" panose="020F0502020204030204" pitchFamily="34" charset="0"/>
              </a:rPr>
              <a:t>41.  Sankar MJ, Sankar J, Chandra P.. 2018;1(1):CD009734.</a:t>
            </a:r>
          </a:p>
          <a:p>
            <a:pPr algn="just"/>
            <a:r>
              <a:rPr lang="en-MY" sz="1400" dirty="0">
                <a:effectLst/>
                <a:latin typeface="+mj-lt"/>
                <a:ea typeface="Calibri" panose="020F0502020204030204" pitchFamily="34" charset="0"/>
              </a:rPr>
              <a:t>42.  Tan QQ, Christiansen SP, Wang J. 2019;14(12):e0225643</a:t>
            </a:r>
            <a:r>
              <a:rPr lang="en-MY" sz="1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  <a:endParaRPr lang="en-MY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66D53E-A402-417C-AF6C-9503B2907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2039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856655C-2258-426A-8E46-63CEE85A3E28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27AAFD-9755-AF66-BAE6-E2D211364B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2600" y="356613"/>
            <a:ext cx="9906940" cy="876383"/>
          </a:xfrm>
        </p:spPr>
        <p:txBody>
          <a:bodyPr>
            <a:normAutofit/>
          </a:bodyPr>
          <a:lstStyle/>
          <a:p>
            <a:r>
              <a:rPr lang="en-MY" sz="4000" b="1" dirty="0"/>
              <a:t>ANTI-VEGF OR LASER PHOTOCOAGULATION?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0ECFD9-89BF-4EA7-A1B5-77A41E688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0B0004020202020204"/>
                <a:ea typeface="+mn-ea"/>
                <a:cs typeface="+mn-cs"/>
              </a:rPr>
              <a:t>Clinical Practice Guidelines Management of Retinopathy of Prematurity (Second Edition)</a:t>
            </a:r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0B0004020202020204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5B1BF2-A011-4130-BB1B-4917164B22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662AFD6-EDFA-4B70-8BA5-32082CA099F1}"/>
              </a:ext>
            </a:extLst>
          </p:cNvPr>
          <p:cNvSpPr txBox="1">
            <a:spLocks/>
          </p:cNvSpPr>
          <p:nvPr/>
        </p:nvSpPr>
        <p:spPr>
          <a:xfrm>
            <a:off x="1752600" y="1454853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2400" b="1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+mj-lt"/>
              </a:rPr>
              <a:t>Cochrane systemic review </a:t>
            </a:r>
            <a:r>
              <a:rPr kumimoji="0" lang="en-MY" sz="2400" b="0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+mj-lt"/>
              </a:rPr>
              <a:t>revealed no difference </a:t>
            </a:r>
            <a:r>
              <a:rPr kumimoji="0" lang="en-MY" sz="2400" b="1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+mj-lt"/>
              </a:rPr>
              <a:t>bevacizumab/ ranibizumab </a:t>
            </a:r>
            <a:r>
              <a:rPr kumimoji="0" lang="en-MY" sz="2400" b="0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+mj-lt"/>
              </a:rPr>
              <a:t>monotherapy and laser for Type 1 pre threshold ROP in :</a:t>
            </a:r>
            <a:r>
              <a:rPr kumimoji="0" lang="en-MY" sz="2400" b="0" i="0" u="none" strike="noStrike" kern="1200" cap="none" spc="0" normalizeH="0" baseline="3000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+mj-lt"/>
              </a:rPr>
              <a:t>41</a:t>
            </a:r>
          </a:p>
          <a:p>
            <a:pPr marR="0" lvl="1" algn="l" defTabSz="914400" rtl="0" eaLnBrk="1" fontAlgn="auto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2400" b="0" i="1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+mj-lt"/>
              </a:rPr>
              <a:t>risks of complete / partial RD, mortality before discharge, cataract removal, ROP retreatment </a:t>
            </a:r>
          </a:p>
          <a:p>
            <a:pPr marL="530352" marR="0" lvl="1" indent="0" algn="l" defTabSz="914400" rtl="0" eaLnBrk="1" fontAlgn="auto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Tx/>
              <a:buSzTx/>
              <a:buNone/>
              <a:tabLst/>
              <a:defRPr/>
            </a:pPr>
            <a:endParaRPr kumimoji="0" lang="en-MY" sz="2400" b="0" i="1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+mj-lt"/>
            </a:endParaRPr>
          </a:p>
          <a:p>
            <a:pPr marR="0" lvl="0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+mj-lt"/>
              </a:rPr>
              <a:t>Multicenter</a:t>
            </a:r>
            <a:r>
              <a:rPr kumimoji="0" lang="en-MY" sz="2400" b="1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+mj-lt"/>
              </a:rPr>
              <a:t> cohort study </a:t>
            </a:r>
            <a:r>
              <a:rPr kumimoji="0" lang="en-MY" sz="2400" b="0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+mj-lt"/>
              </a:rPr>
              <a:t>analysed infant with ROP treated with </a:t>
            </a:r>
            <a:r>
              <a:rPr kumimoji="0" lang="en-MY" sz="2400" b="1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+mj-lt"/>
              </a:rPr>
              <a:t>bevacizumab</a:t>
            </a:r>
            <a:r>
              <a:rPr kumimoji="0" lang="en-MY" sz="2400" b="0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+mj-lt"/>
              </a:rPr>
              <a:t> or laser photocoagulation. </a:t>
            </a:r>
            <a:r>
              <a:rPr kumimoji="0" lang="en-MY" sz="2400" b="0" i="0" u="none" strike="noStrike" kern="1200" cap="none" spc="0" normalizeH="0" baseline="3000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+mj-lt"/>
              </a:rPr>
              <a:t>43</a:t>
            </a:r>
          </a:p>
          <a:p>
            <a:pPr marR="0" lvl="1" algn="l" defTabSz="914400" rtl="0" eaLnBrk="1" fontAlgn="auto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2400" b="0" i="1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+mj-lt"/>
              </a:rPr>
              <a:t>No association of ROP treatment modality in death, severe neurodevelopment impairment (NDI). </a:t>
            </a:r>
          </a:p>
          <a:p>
            <a:pPr marR="0" lvl="1" algn="l" defTabSz="914400" rtl="0" eaLnBrk="1" fontAlgn="auto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2400" b="0" i="1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+mj-lt"/>
              </a:rPr>
              <a:t>Death and poor cognitive outcome were related to lower birthweight, prolonged duration of conventional ventilation and supplemental oxygen. </a:t>
            </a:r>
          </a:p>
          <a:p>
            <a:pPr marL="0" marR="0" lvl="0" indent="0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None/>
              <a:tabLst/>
              <a:defRPr/>
            </a:pPr>
            <a:endParaRPr kumimoji="0" lang="en-MY" sz="24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en-MY" sz="24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15EA9A9-BBE8-49BF-B423-4BF71A41A105}"/>
              </a:ext>
            </a:extLst>
          </p:cNvPr>
          <p:cNvSpPr txBox="1"/>
          <p:nvPr/>
        </p:nvSpPr>
        <p:spPr>
          <a:xfrm>
            <a:off x="6934200" y="5839528"/>
            <a:ext cx="6096000" cy="4973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en-MY" sz="1400" dirty="0">
                <a:effectLst/>
                <a:latin typeface="+mj-lt"/>
                <a:ea typeface="Calibri" panose="020F0502020204030204" pitchFamily="34" charset="0"/>
              </a:rPr>
              <a:t>41. Sankar MJ, Sankar J, Chandra P.. 2018;1(1):CD009734</a:t>
            </a:r>
          </a:p>
          <a:p>
            <a:pPr marL="0" marR="0" lvl="0" indent="0" algn="l" defTabSz="914400" rtl="0" eaLnBrk="1" fontAlgn="auto" latinLnBrk="0" hangingPunct="1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en-MY" sz="1400" dirty="0">
                <a:effectLst/>
                <a:latin typeface="+mj-lt"/>
                <a:ea typeface="Calibri" panose="020F0502020204030204" pitchFamily="34" charset="0"/>
              </a:rPr>
              <a:t>43.  Natarajan G, </a:t>
            </a:r>
            <a:r>
              <a:rPr lang="en-MY" sz="1400" dirty="0" err="1">
                <a:effectLst/>
                <a:latin typeface="+mj-lt"/>
                <a:ea typeface="Calibri" panose="020F0502020204030204" pitchFamily="34" charset="0"/>
              </a:rPr>
              <a:t>Shankaran</a:t>
            </a:r>
            <a:r>
              <a:rPr lang="en-MY" sz="1400" dirty="0">
                <a:effectLst/>
                <a:latin typeface="+mj-lt"/>
                <a:ea typeface="Calibri" panose="020F0502020204030204" pitchFamily="34" charset="0"/>
              </a:rPr>
              <a:t> S, Nolen TL, et al. 2019;144(2</a:t>
            </a:r>
            <a:r>
              <a:rPr lang="en-MY" sz="1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).</a:t>
            </a:r>
            <a:endParaRPr lang="en-MY" sz="14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F24BF4C-223A-4E66-9A82-3EE31AF65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7898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856655C-2258-426A-8E46-63CEE85A3E28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27AAFD-9755-AF66-BAE6-E2D211364B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26006" y="423270"/>
            <a:ext cx="9906940" cy="876383"/>
          </a:xfrm>
        </p:spPr>
        <p:txBody>
          <a:bodyPr>
            <a:normAutofit/>
          </a:bodyPr>
          <a:lstStyle/>
          <a:p>
            <a:r>
              <a:rPr lang="en-MY" sz="4000" b="1" dirty="0"/>
              <a:t>ANTI-VEGF OR LASER PHOTOCOAGULATION?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0ECFD9-89BF-4EA7-A1B5-77A41E688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0B0004020202020204"/>
                <a:ea typeface="+mn-ea"/>
                <a:cs typeface="+mn-cs"/>
              </a:rPr>
              <a:t>Clinical Practice Guidelines Management of Retinopathy of Prematurity (Second Edition)</a:t>
            </a:r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0B0004020202020204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5B1BF2-A011-4130-BB1B-4917164B22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15EA9A9-BBE8-49BF-B423-4BF71A41A105}"/>
              </a:ext>
            </a:extLst>
          </p:cNvPr>
          <p:cNvSpPr txBox="1"/>
          <p:nvPr/>
        </p:nvSpPr>
        <p:spPr>
          <a:xfrm>
            <a:off x="7622600" y="5999252"/>
            <a:ext cx="6758152" cy="2948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en-MY" sz="1400" dirty="0">
                <a:effectLst/>
                <a:latin typeface="+mj-lt"/>
                <a:ea typeface="Calibri" panose="020F0502020204030204" pitchFamily="34" charset="0"/>
              </a:rPr>
              <a:t>45. Marlow N, Stahl A, Lepore D, et al. 2021;5(10):698-707.</a:t>
            </a:r>
            <a:endParaRPr lang="en-MY" sz="1400" dirty="0">
              <a:latin typeface="+mj-lt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2CFD33B-EDD5-4C51-A5B8-AC2ECB0B1999}"/>
              </a:ext>
            </a:extLst>
          </p:cNvPr>
          <p:cNvSpPr txBox="1">
            <a:spLocks/>
          </p:cNvSpPr>
          <p:nvPr/>
        </p:nvSpPr>
        <p:spPr>
          <a:xfrm>
            <a:off x="1830018" y="1654953"/>
            <a:ext cx="9702928" cy="44709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None/>
              <a:tabLst/>
              <a:defRPr/>
            </a:pPr>
            <a:r>
              <a:rPr kumimoji="0" lang="en-MY" sz="2200" b="1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Ranibizumab 0.2mg, 0.1mg </a:t>
            </a:r>
            <a:r>
              <a:rPr kumimoji="0" lang="en-MY" sz="2200" b="0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vs laser therapy for very low birthweight infant ( </a:t>
            </a:r>
            <a:r>
              <a:rPr kumimoji="0" lang="en-MY" sz="2200" b="1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&lt;1500g</a:t>
            </a:r>
            <a:r>
              <a:rPr kumimoji="0" lang="en-MY" sz="2200" b="0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). </a:t>
            </a:r>
            <a:r>
              <a:rPr kumimoji="0" lang="en-MY" sz="2200" b="0" i="0" u="none" strike="noStrike" kern="1200" cap="none" spc="0" normalizeH="0" baseline="3000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45</a:t>
            </a:r>
          </a:p>
          <a:p>
            <a:pPr marL="914400" marR="0" lvl="1" indent="-384048" algn="l" defTabSz="914400" rtl="0" eaLnBrk="1" fontAlgn="auto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–"/>
              <a:tabLst/>
              <a:defRPr/>
            </a:pPr>
            <a:r>
              <a:rPr kumimoji="0" lang="en-MY" sz="2200" b="0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Both 0.2mg and 0.1mg ranibizumab had greater treatment success, survival without active ROP , unfavourable outcome, treatment switch up to 24 weeks. </a:t>
            </a:r>
          </a:p>
          <a:p>
            <a:pPr marL="914400" marR="0" lvl="1" indent="-384048" algn="l" defTabSz="914400" rtl="0" eaLnBrk="1" fontAlgn="auto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–"/>
              <a:tabLst/>
              <a:defRPr/>
            </a:pPr>
            <a:r>
              <a:rPr kumimoji="0" lang="en-MY" sz="2200" b="0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During extension period of 2 years , rate of structural outcome 2-9%. No significant difference in risk in all three group.</a:t>
            </a:r>
          </a:p>
          <a:p>
            <a:pPr marL="914400" marR="0" lvl="1" indent="-384048" algn="l" defTabSz="914400" rtl="0" eaLnBrk="1" fontAlgn="auto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–"/>
              <a:tabLst/>
              <a:defRPr/>
            </a:pPr>
            <a:r>
              <a:rPr kumimoji="0" lang="en-MY" sz="2200" b="0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Prevalence of high myopia was lower in 0.2mg ranibizumab than in laser photocoagulation (OR = 0.19, 95% CI 0.05 to 0.69)</a:t>
            </a:r>
          </a:p>
          <a:p>
            <a:pPr marL="914400" marR="0" lvl="1" indent="-384048" algn="l" defTabSz="914400" rtl="0" eaLnBrk="1" fontAlgn="auto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–"/>
              <a:tabLst/>
              <a:defRPr/>
            </a:pPr>
            <a:r>
              <a:rPr kumimoji="0" lang="en-MY" sz="2200" b="0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No significant difference in vision related quality of life in 3 groups .Similar proportion of infants with neurodevelopment and growth in 3 groups.</a:t>
            </a:r>
          </a:p>
          <a:p>
            <a:pPr marL="914400" marR="0" lvl="1" indent="-384048" algn="l" defTabSz="914400" rtl="0" eaLnBrk="1" fontAlgn="auto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–"/>
              <a:tabLst/>
              <a:defRPr/>
            </a:pPr>
            <a:r>
              <a:rPr kumimoji="0" lang="en-MY" sz="2200" b="0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No adverse events related to study intervention.</a:t>
            </a:r>
          </a:p>
          <a:p>
            <a:pPr marL="0" marR="0" lvl="0" indent="0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None/>
              <a:tabLst/>
              <a:defRPr/>
            </a:pPr>
            <a:endParaRPr kumimoji="0" lang="en-MY" sz="2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543A6E3-8ED9-4D41-B608-F56CE4F5A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172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856655C-2258-426A-8E46-63CEE85A3E28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27AAFD-9755-AF66-BAE6-E2D211364B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91377" y="336400"/>
            <a:ext cx="9144000" cy="876383"/>
          </a:xfrm>
        </p:spPr>
        <p:txBody>
          <a:bodyPr>
            <a:normAutofit/>
          </a:bodyPr>
          <a:lstStyle/>
          <a:p>
            <a:r>
              <a:rPr kumimoji="0" lang="en-MY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j-ea"/>
                <a:cs typeface="+mj-cs"/>
              </a:rPr>
              <a:t>LEARNING OBJECTIVE </a:t>
            </a:r>
            <a:endParaRPr lang="en-MY" sz="4400" b="1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7CD3C302-CEDE-4DFD-9F0B-204C495912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94273" y="2234683"/>
            <a:ext cx="9496927" cy="1655762"/>
          </a:xfrm>
        </p:spPr>
        <p:txBody>
          <a:bodyPr>
            <a:no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b="1" dirty="0">
                <a:latin typeface="+mj-lt"/>
              </a:rPr>
              <a:t>To learn about the indication of treatment in ROP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b="1" dirty="0">
                <a:latin typeface="+mj-lt"/>
              </a:rPr>
              <a:t>To  understand the optimal timing for treatment in ROP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b="1" dirty="0">
                <a:latin typeface="+mj-lt"/>
              </a:rPr>
              <a:t>To understand the options of treatment in active ROP</a:t>
            </a:r>
            <a:endParaRPr lang="en-MY" sz="3200" b="1" dirty="0">
              <a:latin typeface="+mj-lt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0ECFD9-89BF-4EA7-A1B5-77A41E688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0B0004020202020204"/>
                <a:ea typeface="+mn-ea"/>
                <a:cs typeface="+mn-cs"/>
              </a:rPr>
              <a:t>Clinical Practice Guidelines Management of Retinopathy of Prematurity (Second Edition)</a:t>
            </a:r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0B0004020202020204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5B1BF2-A011-4130-BB1B-4917164B22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154F8F-71B6-4214-95F0-43548EFD7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0701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856655C-2258-426A-8E46-63CEE85A3E28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27AAFD-9755-AF66-BAE6-E2D211364B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26006" y="423270"/>
            <a:ext cx="9906940" cy="876383"/>
          </a:xfrm>
        </p:spPr>
        <p:txBody>
          <a:bodyPr>
            <a:normAutofit fontScale="90000"/>
          </a:bodyPr>
          <a:lstStyle/>
          <a:p>
            <a:r>
              <a:rPr lang="en-MY" sz="4400" b="1" dirty="0"/>
              <a:t>POST ANTI-VEGF EXAMINATION GUIDELINES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0ECFD9-89BF-4EA7-A1B5-77A41E688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0B0004020202020204"/>
                <a:ea typeface="+mn-ea"/>
                <a:cs typeface="+mn-cs"/>
              </a:rPr>
              <a:t>Clinical Practice Guidelines Management of Retinopathy of Prematurity (Second Edition)</a:t>
            </a:r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0B0004020202020204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5B1BF2-A011-4130-BB1B-4917164B22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6436000-30D7-47C5-A336-836562980967}"/>
              </a:ext>
            </a:extLst>
          </p:cNvPr>
          <p:cNvSpPr txBox="1">
            <a:spLocks/>
          </p:cNvSpPr>
          <p:nvPr/>
        </p:nvSpPr>
        <p:spPr>
          <a:xfrm>
            <a:off x="1578681" y="5104612"/>
            <a:ext cx="9308891" cy="365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MY" dirty="0"/>
          </a:p>
          <a:p>
            <a:r>
              <a:rPr lang="en-MY" dirty="0">
                <a:latin typeface="+mj-lt"/>
              </a:rPr>
              <a:t> Disease reactivation: treated with transpupillary laser retinal ablation</a:t>
            </a:r>
          </a:p>
          <a:p>
            <a:r>
              <a:rPr lang="en-MY" sz="1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								         </a:t>
            </a:r>
            <a:r>
              <a:rPr lang="en-MY" sz="1400" dirty="0">
                <a:effectLst/>
                <a:latin typeface="+mj-lt"/>
                <a:ea typeface="Calibri" panose="020F0502020204030204" pitchFamily="34" charset="0"/>
              </a:rPr>
              <a:t>RCOPHTH; 2022</a:t>
            </a:r>
            <a:r>
              <a:rPr lang="en-MY" sz="1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  <a:endParaRPr lang="en-MY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MY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A8116EDD-0D6F-4834-92EB-DCAB14C97E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8569366"/>
              </p:ext>
            </p:extLst>
          </p:nvPr>
        </p:nvGraphicFramePr>
        <p:xfrm>
          <a:off x="1994098" y="1494521"/>
          <a:ext cx="8788400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4200">
                  <a:extLst>
                    <a:ext uri="{9D8B030D-6E8A-4147-A177-3AD203B41FA5}">
                      <a16:colId xmlns:a16="http://schemas.microsoft.com/office/drawing/2014/main" val="3199813138"/>
                    </a:ext>
                  </a:extLst>
                </a:gridCol>
                <a:gridCol w="4394200">
                  <a:extLst>
                    <a:ext uri="{9D8B030D-6E8A-4147-A177-3AD203B41FA5}">
                      <a16:colId xmlns:a16="http://schemas.microsoft.com/office/drawing/2014/main" val="361098901"/>
                    </a:ext>
                  </a:extLst>
                </a:gridCol>
              </a:tblGrid>
              <a:tr h="372592">
                <a:tc>
                  <a:txBody>
                    <a:bodyPr/>
                    <a:lstStyle/>
                    <a:p>
                      <a:r>
                        <a:rPr lang="en-MY" sz="2400" dirty="0"/>
                        <a:t>Visit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sz="2400" dirty="0"/>
                        <a:t>Frequency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6135176"/>
                  </a:ext>
                </a:extLst>
              </a:tr>
              <a:tr h="377767">
                <a:tc>
                  <a:txBody>
                    <a:bodyPr/>
                    <a:lstStyle/>
                    <a:p>
                      <a:r>
                        <a:rPr lang="en-MY" sz="2400" dirty="0"/>
                        <a:t>First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2400" dirty="0"/>
                        <a:t>1-2 days after treatment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8469842"/>
                  </a:ext>
                </a:extLst>
              </a:tr>
              <a:tr h="377767">
                <a:tc>
                  <a:txBody>
                    <a:bodyPr/>
                    <a:lstStyle/>
                    <a:p>
                      <a:r>
                        <a:rPr lang="en-MY" sz="2400" dirty="0"/>
                        <a:t>Second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2400" dirty="0"/>
                        <a:t>5-7 days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3627788"/>
                  </a:ext>
                </a:extLst>
              </a:tr>
              <a:tr h="377767">
                <a:tc>
                  <a:txBody>
                    <a:bodyPr/>
                    <a:lstStyle/>
                    <a:p>
                      <a:r>
                        <a:rPr lang="en-MY" sz="2400" dirty="0"/>
                        <a:t>Subsequent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sz="2400" dirty="0"/>
                        <a:t>Weekly  for 4 weeks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4498977"/>
                  </a:ext>
                </a:extLst>
              </a:tr>
              <a:tr h="37776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2400" dirty="0"/>
                        <a:t>Subsequent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sz="2400" dirty="0"/>
                        <a:t>2 weekly for 12 weeks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731394"/>
                  </a:ext>
                </a:extLst>
              </a:tr>
              <a:tr h="37776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2400" dirty="0"/>
                        <a:t>Subsequent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sz="2400" dirty="0"/>
                        <a:t>4 weekly  for 8 weeks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6483141"/>
                  </a:ext>
                </a:extLst>
              </a:tr>
              <a:tr h="931480">
                <a:tc>
                  <a:txBody>
                    <a:bodyPr/>
                    <a:lstStyle/>
                    <a:p>
                      <a:r>
                        <a:rPr lang="en-MY" sz="2400" dirty="0"/>
                        <a:t>TOTAL</a:t>
                      </a:r>
                    </a:p>
                    <a:p>
                      <a:endParaRPr lang="en-MY" sz="2400" dirty="0"/>
                    </a:p>
                    <a:p>
                      <a:r>
                        <a:rPr lang="en-MY" sz="2400" dirty="0"/>
                        <a:t>Aggressive ROP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2400" dirty="0"/>
                        <a:t>24 weeks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MY" sz="2400" dirty="0"/>
                    </a:p>
                    <a:p>
                      <a:r>
                        <a:rPr lang="en-MY" sz="2400" dirty="0"/>
                        <a:t>32 weeks for Bevacizumab group.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0997738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BF651B6-A0A8-4FB8-B201-AE1069802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z="1400" smtClean="0">
                <a:latin typeface="+mj-lt"/>
              </a:rPr>
              <a:t>20</a:t>
            </a:fld>
            <a:endParaRPr lang="en-US" sz="1400" dirty="0"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F4ADDA5-9485-4613-A588-A3BD761F63CF}"/>
              </a:ext>
            </a:extLst>
          </p:cNvPr>
          <p:cNvSpPr txBox="1"/>
          <p:nvPr/>
        </p:nvSpPr>
        <p:spPr>
          <a:xfrm>
            <a:off x="9323948" y="5396249"/>
            <a:ext cx="44179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1400" dirty="0">
                <a:latin typeface="+mj-lt"/>
              </a:rPr>
              <a:t>Refer page 16 of CPG</a:t>
            </a:r>
          </a:p>
        </p:txBody>
      </p:sp>
    </p:spTree>
    <p:extLst>
      <p:ext uri="{BB962C8B-B14F-4D97-AF65-F5344CB8AC3E}">
        <p14:creationId xmlns:p14="http://schemas.microsoft.com/office/powerpoint/2010/main" val="21994411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856655C-2258-426A-8E46-63CEE85A3E28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0ECFD9-89BF-4EA7-A1B5-77A41E688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0B0004020202020204"/>
                <a:ea typeface="+mn-ea"/>
                <a:cs typeface="+mn-cs"/>
              </a:rPr>
              <a:t>Clinical Practice Guidelines Management of Retinopathy of Prematurity (Second Edition)</a:t>
            </a:r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0B0004020202020204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5B1BF2-A011-4130-BB1B-4917164B22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15EA9A9-BBE8-49BF-B423-4BF71A41A105}"/>
              </a:ext>
            </a:extLst>
          </p:cNvPr>
          <p:cNvSpPr txBox="1"/>
          <p:nvPr/>
        </p:nvSpPr>
        <p:spPr>
          <a:xfrm>
            <a:off x="6697246" y="5632770"/>
            <a:ext cx="6758152" cy="2948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n-MY" sz="1400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DC545264-B26A-44BE-BF9C-35577A3BCF48}"/>
              </a:ext>
            </a:extLst>
          </p:cNvPr>
          <p:cNvSpPr txBox="1">
            <a:spLocks/>
          </p:cNvSpPr>
          <p:nvPr/>
        </p:nvSpPr>
        <p:spPr>
          <a:xfrm>
            <a:off x="1341119" y="387719"/>
            <a:ext cx="10961872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89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MY" sz="3600" b="1" dirty="0">
                <a:solidFill>
                  <a:srgbClr val="191B0E"/>
                </a:solidFill>
              </a:rPr>
              <a:t>A</a:t>
            </a:r>
            <a:r>
              <a:rPr kumimoji="0" lang="en-MY" sz="3600" b="1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</a:rPr>
              <a:t>NTI-VASCULAR ENDOTHELIAL GROWTH FACTOR</a:t>
            </a:r>
          </a:p>
          <a:p>
            <a:pPr marL="0" marR="0" lvl="0" indent="0" algn="ctr" defTabSz="914400" rtl="0" eaLnBrk="1" fontAlgn="auto" latinLnBrk="0" hangingPunct="1">
              <a:lnSpc>
                <a:spcPct val="89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MY" sz="3600" b="1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</a:rPr>
              <a:t> (ANTI-VEGF)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19D56547-508D-44BA-98C6-19C90F565C06}"/>
              </a:ext>
            </a:extLst>
          </p:cNvPr>
          <p:cNvSpPr txBox="1">
            <a:spLocks/>
          </p:cNvSpPr>
          <p:nvPr/>
        </p:nvSpPr>
        <p:spPr>
          <a:xfrm>
            <a:off x="1744716" y="2286000"/>
            <a:ext cx="9807204" cy="364159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0352" marR="0" lvl="1" indent="0" algn="l" defTabSz="914400" rtl="0" eaLnBrk="1" fontAlgn="auto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None/>
              <a:tabLst/>
              <a:defRPr/>
            </a:pPr>
            <a:endParaRPr kumimoji="0" lang="en-MY" sz="2000" b="0" i="1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530352" marR="0" lvl="1" indent="0" algn="l" defTabSz="914400" rtl="0" eaLnBrk="1" fontAlgn="auto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None/>
              <a:tabLst/>
              <a:defRPr/>
            </a:pPr>
            <a:endParaRPr lang="en-MY" dirty="0">
              <a:solidFill>
                <a:srgbClr val="191B0E"/>
              </a:solidFill>
              <a:latin typeface="Franklin Gothic Book" panose="020B0503020102020204"/>
            </a:endParaRPr>
          </a:p>
          <a:p>
            <a:pPr marL="530352" marR="0" lvl="1" indent="0" algn="l" defTabSz="914400" rtl="0" eaLnBrk="1" fontAlgn="auto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None/>
              <a:tabLst/>
              <a:defRPr/>
            </a:pPr>
            <a:endParaRPr kumimoji="0" lang="en-MY" sz="2000" b="0" i="1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530352" marR="0" lvl="1" indent="0" algn="l" defTabSz="914400" rtl="0" eaLnBrk="1" fontAlgn="auto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None/>
              <a:tabLst/>
              <a:defRPr/>
            </a:pPr>
            <a:endParaRPr lang="en-MY" dirty="0">
              <a:solidFill>
                <a:srgbClr val="191B0E"/>
              </a:solidFill>
              <a:latin typeface="Franklin Gothic Book" panose="020B0503020102020204"/>
            </a:endParaRPr>
          </a:p>
          <a:p>
            <a:pPr marL="530352" marR="0" lvl="1" indent="0" algn="l" defTabSz="914400" rtl="0" eaLnBrk="1" fontAlgn="auto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None/>
              <a:tabLst/>
              <a:defRPr/>
            </a:pPr>
            <a:endParaRPr kumimoji="0" lang="en-MY" sz="2000" b="0" i="1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endParaRPr kumimoji="0" lang="en-MY" sz="20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R="0" lvl="0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MY" sz="30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R="0" lvl="0" algn="just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3000" b="0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CPD DG opines that intravitreal anti-VEGF should be administered by paediatric ophthalmologist/ retinal specialist/ retinal specialist/ ophthalmologist who have been privileged by the healthcare facility</a:t>
            </a:r>
            <a:r>
              <a:rPr kumimoji="0" lang="en-MY" sz="3000" b="0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. </a:t>
            </a:r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DA2CFB42-2AC9-4B4E-B215-8092D6CC7D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0525451"/>
              </p:ext>
            </p:extLst>
          </p:nvPr>
        </p:nvGraphicFramePr>
        <p:xfrm>
          <a:off x="2007477" y="1916060"/>
          <a:ext cx="8965324" cy="635826"/>
        </p:xfrm>
        <a:graphic>
          <a:graphicData uri="http://schemas.openxmlformats.org/drawingml/2006/table">
            <a:tbl>
              <a:tblPr firstRow="1" firstCol="1" bandRow="1"/>
              <a:tblGrid>
                <a:gridCol w="8965324">
                  <a:extLst>
                    <a:ext uri="{9D8B030D-6E8A-4147-A177-3AD203B41FA5}">
                      <a16:colId xmlns:a16="http://schemas.microsoft.com/office/drawing/2014/main" val="419589479"/>
                    </a:ext>
                  </a:extLst>
                </a:gridCol>
              </a:tblGrid>
              <a:tr h="508827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Bef>
                          <a:spcPts val="180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MY" sz="2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Anti-VEGF treatment should be avoided </a:t>
                      </a:r>
                      <a:r>
                        <a:rPr lang="en-MY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when any signs of fibrosis is present.</a:t>
                      </a:r>
                      <a:endParaRPr lang="en-MY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2476036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FD9FB77F-37F4-4589-9CAB-B3C5998E12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7627525"/>
              </p:ext>
            </p:extLst>
          </p:nvPr>
        </p:nvGraphicFramePr>
        <p:xfrm>
          <a:off x="2007476" y="2808251"/>
          <a:ext cx="8965324" cy="1484059"/>
        </p:xfrm>
        <a:graphic>
          <a:graphicData uri="http://schemas.openxmlformats.org/drawingml/2006/table">
            <a:tbl>
              <a:tblPr bandRow="1"/>
              <a:tblGrid>
                <a:gridCol w="8965324">
                  <a:extLst>
                    <a:ext uri="{9D8B030D-6E8A-4147-A177-3AD203B41FA5}">
                      <a16:colId xmlns:a16="http://schemas.microsoft.com/office/drawing/2014/main" val="99569285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MY" sz="2000" b="1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Recommendation </a:t>
                      </a:r>
                      <a:r>
                        <a:rPr lang="en-MY" sz="2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8</a:t>
                      </a:r>
                      <a:endParaRPr lang="en-MY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MY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Intravitreal anti-vascular endothelial growth factor (anti-VEGF) should be considered in the treatment of retinopathy of prematurity (ROP).</a:t>
                      </a:r>
                      <a:endParaRPr lang="en-MY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742950" lvl="1" indent="-285750" algn="just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en-MY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Zone I ROP should be treated with an anti-VEGF agent.  </a:t>
                      </a:r>
                      <a:endParaRPr lang="en-MY" sz="2000" dirty="0">
                        <a:effectLst/>
                        <a:latin typeface="Arial" panose="020B0604020202020204" pitchFamily="34" charset="0"/>
                        <a:ea typeface="Courier New" panose="02070309020205020404" pitchFamily="49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7011600"/>
                  </a:ext>
                </a:extLst>
              </a:tr>
            </a:tbl>
          </a:graphicData>
        </a:graphic>
      </p:graphicFrame>
      <p:sp>
        <p:nvSpPr>
          <p:cNvPr id="16" name="Rectangle 1">
            <a:extLst>
              <a:ext uri="{FF2B5EF4-FFF2-40B4-BE49-F238E27FC236}">
                <a16:creationId xmlns:a16="http://schemas.microsoft.com/office/drawing/2014/main" id="{9CF520FE-CC58-4321-BB03-8212758086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7825" y="336391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MY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CE1E1AA-B208-4EA3-90D3-94C7A6FD8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3846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856655C-2258-426A-8E46-63CEE85A3E28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defRPr/>
            </a:pPr>
            <a:r>
              <a:rPr lang="en-MY" sz="4400" b="1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TREATMENT OF AGGRESSIVE ROP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0ECFD9-89BF-4EA7-A1B5-77A41E688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0B0004020202020204"/>
                <a:ea typeface="+mn-ea"/>
                <a:cs typeface="+mn-cs"/>
              </a:rPr>
              <a:t>Clinical Practice Guidelines Management of Retinopathy of Prematurity (Second Edition)</a:t>
            </a:r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0B0004020202020204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5B1BF2-A011-4130-BB1B-4917164B22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15EA9A9-BBE8-49BF-B423-4BF71A41A105}"/>
              </a:ext>
            </a:extLst>
          </p:cNvPr>
          <p:cNvSpPr txBox="1"/>
          <p:nvPr/>
        </p:nvSpPr>
        <p:spPr>
          <a:xfrm>
            <a:off x="6697246" y="5632770"/>
            <a:ext cx="6758152" cy="2948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n-MY" sz="1400" dirty="0"/>
          </a:p>
        </p:txBody>
      </p:sp>
      <p:sp>
        <p:nvSpPr>
          <p:cNvPr id="16" name="Rectangle 1">
            <a:extLst>
              <a:ext uri="{FF2B5EF4-FFF2-40B4-BE49-F238E27FC236}">
                <a16:creationId xmlns:a16="http://schemas.microsoft.com/office/drawing/2014/main" id="{9CF520FE-CC58-4321-BB03-8212758086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7825" y="336391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MY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6343F675-3343-42A8-B10E-97FD5B68DF8A}"/>
              </a:ext>
            </a:extLst>
          </p:cNvPr>
          <p:cNvSpPr txBox="1">
            <a:spLocks/>
          </p:cNvSpPr>
          <p:nvPr/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MY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324033B5-AD92-4A76-81B8-A7068D4FBDED}"/>
              </a:ext>
            </a:extLst>
          </p:cNvPr>
          <p:cNvSpPr txBox="1">
            <a:spLocks/>
          </p:cNvSpPr>
          <p:nvPr/>
        </p:nvSpPr>
        <p:spPr>
          <a:xfrm>
            <a:off x="1539765" y="1772469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MY" sz="3200" dirty="0">
                <a:latin typeface="+mj-lt"/>
              </a:rPr>
              <a:t>AROP is a rapidly progressive for of ROP , if not treated can progress to stage 5 ROP.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FB20FC6-9A76-4AFD-A323-686CE1CBCC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6644" y="2967397"/>
            <a:ext cx="8233756" cy="355053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B4F3703-97D9-4FBA-8A4E-CADC5D421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7614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856655C-2258-426A-8E46-63CEE85A3E28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defRPr/>
            </a:pPr>
            <a:r>
              <a:rPr lang="en-MY" sz="4400" b="1" dirty="0">
                <a:solidFill>
                  <a:schemeClr val="tx1"/>
                </a:solidFill>
                <a:latin typeface="+mj-lt"/>
              </a:rPr>
              <a:t>TREATMENT OF AGGRESSIVE ROP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0ECFD9-89BF-4EA7-A1B5-77A41E688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0B0004020202020204"/>
                <a:ea typeface="+mn-ea"/>
                <a:cs typeface="+mn-cs"/>
              </a:rPr>
              <a:t>Clinical Practice Guidelines Management of Retinopathy of Prematurity (Second Edition)</a:t>
            </a:r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0B0004020202020204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5B1BF2-A011-4130-BB1B-4917164B22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15EA9A9-BBE8-49BF-B423-4BF71A41A105}"/>
              </a:ext>
            </a:extLst>
          </p:cNvPr>
          <p:cNvSpPr txBox="1"/>
          <p:nvPr/>
        </p:nvSpPr>
        <p:spPr>
          <a:xfrm>
            <a:off x="6697246" y="5632770"/>
            <a:ext cx="6758152" cy="2948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n-MY" sz="1400" dirty="0"/>
          </a:p>
        </p:txBody>
      </p:sp>
      <p:sp>
        <p:nvSpPr>
          <p:cNvPr id="16" name="Rectangle 1">
            <a:extLst>
              <a:ext uri="{FF2B5EF4-FFF2-40B4-BE49-F238E27FC236}">
                <a16:creationId xmlns:a16="http://schemas.microsoft.com/office/drawing/2014/main" id="{9CF520FE-CC58-4321-BB03-8212758086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7825" y="336391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MY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C3D2580E-8F2F-479A-B72C-17C8EB57354A}"/>
              </a:ext>
            </a:extLst>
          </p:cNvPr>
          <p:cNvSpPr txBox="1">
            <a:spLocks/>
          </p:cNvSpPr>
          <p:nvPr/>
        </p:nvSpPr>
        <p:spPr>
          <a:xfrm>
            <a:off x="1770521" y="1193858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None/>
              <a:tabLst/>
              <a:defRPr/>
            </a:pPr>
            <a:endParaRPr kumimoji="0" lang="en-MY" sz="20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2400" b="0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+mj-lt"/>
              </a:rPr>
              <a:t>Multicentre cohort evaluated preference of the treating ophthalmologist  using anti –</a:t>
            </a:r>
            <a:r>
              <a:rPr kumimoji="0" lang="en-MY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+mj-lt"/>
              </a:rPr>
              <a:t>vegf</a:t>
            </a:r>
            <a:r>
              <a:rPr kumimoji="0" lang="en-MY" sz="2400" b="0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+mj-lt"/>
              </a:rPr>
              <a:t> when ROP in zone I or post zone II and  laser photocoagulation when ROP located at zone II. Infant with AROP more likely require additional treatment then type I ROP.54</a:t>
            </a:r>
          </a:p>
          <a:p>
            <a:pPr marR="0" lvl="0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2400" b="0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+mj-lt"/>
              </a:rPr>
              <a:t>RCT looked at treatment outcome of early  ( 1 week) vs  deferred ( 6 weeks post IVT ranibizumab)  laser photocoagulation in AROP , findings:55 </a:t>
            </a:r>
          </a:p>
          <a:p>
            <a:pPr marR="0" lvl="1" algn="l" defTabSz="914400" rtl="0" eaLnBrk="1" fontAlgn="auto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2400" b="0" i="1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+mj-lt"/>
              </a:rPr>
              <a:t>No significant difference in favourable structural outcome at 6 weeks </a:t>
            </a:r>
          </a:p>
          <a:p>
            <a:pPr marR="0" lvl="1" algn="l" defTabSz="914400" rtl="0" eaLnBrk="1" fontAlgn="auto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2400" b="0" i="1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+mj-lt"/>
              </a:rPr>
              <a:t>Eyes with deferred laser had fewer laser spots and less myopia at 6 months post laser treatment.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F44973C-4E1F-4460-9689-8C2A344368C5}"/>
              </a:ext>
            </a:extLst>
          </p:cNvPr>
          <p:cNvSpPr txBox="1"/>
          <p:nvPr/>
        </p:nvSpPr>
        <p:spPr>
          <a:xfrm>
            <a:off x="6571121" y="5782900"/>
            <a:ext cx="81875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MY" sz="1400" dirty="0">
                <a:effectLst/>
                <a:latin typeface="+mj-lt"/>
                <a:ea typeface="Calibri" panose="020F0502020204030204" pitchFamily="34" charset="0"/>
              </a:rPr>
              <a:t>54.</a:t>
            </a:r>
            <a:r>
              <a:rPr lang="en-MY" sz="1800" dirty="0">
                <a:effectLst/>
                <a:latin typeface="+mj-lt"/>
                <a:ea typeface="Calibri" panose="020F0502020204030204" pitchFamily="34" charset="0"/>
              </a:rPr>
              <a:t> </a:t>
            </a:r>
            <a:r>
              <a:rPr lang="en-MY" sz="1400" dirty="0">
                <a:effectLst/>
                <a:latin typeface="+mj-lt"/>
                <a:ea typeface="Calibri" panose="020F0502020204030204" pitchFamily="34" charset="0"/>
              </a:rPr>
              <a:t>Jang JH, Kang YK, Park HS, et al. 2023;8(1):e001166.</a:t>
            </a:r>
          </a:p>
          <a:p>
            <a:pPr algn="just"/>
            <a:r>
              <a:rPr lang="en-MY" sz="1400" dirty="0">
                <a:effectLst/>
                <a:latin typeface="+mj-lt"/>
                <a:ea typeface="Calibri" panose="020F0502020204030204" pitchFamily="34" charset="0"/>
              </a:rPr>
              <a:t>55.  </a:t>
            </a:r>
            <a:r>
              <a:rPr lang="en-MY" sz="1400" dirty="0" err="1">
                <a:effectLst/>
                <a:latin typeface="+mj-lt"/>
                <a:ea typeface="Calibri" panose="020F0502020204030204" pitchFamily="34" charset="0"/>
              </a:rPr>
              <a:t>Gangwe</a:t>
            </a:r>
            <a:r>
              <a:rPr lang="en-MY" sz="1400" dirty="0">
                <a:effectLst/>
                <a:latin typeface="+mj-lt"/>
                <a:ea typeface="Calibri" panose="020F0502020204030204" pitchFamily="34" charset="0"/>
              </a:rPr>
              <a:t> AB, Agrawal D, </a:t>
            </a:r>
            <a:r>
              <a:rPr lang="en-MY" sz="1400" dirty="0" err="1">
                <a:effectLst/>
                <a:latin typeface="+mj-lt"/>
                <a:ea typeface="Calibri" panose="020F0502020204030204" pitchFamily="34" charset="0"/>
              </a:rPr>
              <a:t>Gangrade</a:t>
            </a:r>
            <a:r>
              <a:rPr lang="en-MY" sz="1400" dirty="0">
                <a:effectLst/>
                <a:latin typeface="+mj-lt"/>
                <a:ea typeface="Calibri" panose="020F0502020204030204" pitchFamily="34" charset="0"/>
              </a:rPr>
              <a:t> AK, et al. 2021;69(8):2171-6</a:t>
            </a:r>
            <a:r>
              <a:rPr lang="en-MY" sz="1800" dirty="0">
                <a:effectLst/>
                <a:latin typeface="+mj-lt"/>
                <a:ea typeface="Calibri" panose="020F0502020204030204" pitchFamily="34" charset="0"/>
              </a:rPr>
              <a:t>.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CF98417-F725-4AC9-AFA5-B69F82B059BA}"/>
              </a:ext>
            </a:extLst>
          </p:cNvPr>
          <p:cNvGraphicFramePr>
            <a:graphicFrameLocks noGrp="1"/>
          </p:cNvGraphicFramePr>
          <p:nvPr/>
        </p:nvGraphicFramePr>
        <p:xfrm>
          <a:off x="1184061" y="4622777"/>
          <a:ext cx="10072519" cy="1162474"/>
        </p:xfrm>
        <a:graphic>
          <a:graphicData uri="http://schemas.openxmlformats.org/drawingml/2006/table">
            <a:tbl>
              <a:tblPr bandRow="1"/>
              <a:tblGrid>
                <a:gridCol w="10072519">
                  <a:extLst>
                    <a:ext uri="{9D8B030D-6E8A-4147-A177-3AD203B41FA5}">
                      <a16:colId xmlns:a16="http://schemas.microsoft.com/office/drawing/2014/main" val="2685760747"/>
                    </a:ext>
                  </a:extLst>
                </a:gridCol>
              </a:tblGrid>
              <a:tr h="11624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MY" sz="2000" b="1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Recommen</a:t>
                      </a:r>
                      <a:r>
                        <a:rPr lang="en-MY" sz="2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dation 9</a:t>
                      </a:r>
                      <a:endParaRPr lang="en-MY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Arial" panose="020B0604020202020204" pitchFamily="34" charset="0"/>
                        <a:buChar char="●"/>
                      </a:pPr>
                      <a:r>
                        <a:rPr lang="en-MY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Noto Sans Symbols"/>
                        </a:rPr>
                        <a:t>Anti-vascular endothelial growth factor (anti-VEGF)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Noto Sans Symbols"/>
                        </a:rPr>
                        <a:t>is the preferred choice in treating aggressive retinopathy of prematurity. </a:t>
                      </a:r>
                      <a:endParaRPr lang="en-MY" sz="2000" dirty="0">
                        <a:effectLst/>
                        <a:latin typeface="Noto Sans Symbols"/>
                        <a:ea typeface="Noto Sans Symbols"/>
                        <a:cs typeface="Noto Sans Symbol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7353260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A57C11-C702-453E-9316-F2C7D31E7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7564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856655C-2258-426A-8E46-63CEE85A3E28}"/>
              </a:ext>
            </a:extLst>
          </p:cNvPr>
          <p:cNvSpPr/>
          <p:nvPr/>
        </p:nvSpPr>
        <p:spPr>
          <a:xfrm>
            <a:off x="173254" y="23742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defRPr/>
            </a:pPr>
            <a:r>
              <a:rPr lang="en-MY" sz="4400" b="1" dirty="0">
                <a:solidFill>
                  <a:schemeClr val="tx1"/>
                </a:solidFill>
                <a:latin typeface="+mj-lt"/>
              </a:rPr>
              <a:t>VITREORETINAL SURGERY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0ECFD9-89BF-4EA7-A1B5-77A41E688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0B0004020202020204"/>
                <a:ea typeface="+mn-ea"/>
                <a:cs typeface="+mn-cs"/>
              </a:rPr>
              <a:t>Clinical Practice Guidelines Management of Retinopathy of Prematurity (Second Edition)</a:t>
            </a:r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0B0004020202020204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5B1BF2-A011-4130-BB1B-4917164B22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167443"/>
            <a:ext cx="2017951" cy="228619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15EA9A9-BBE8-49BF-B423-4BF71A41A105}"/>
              </a:ext>
            </a:extLst>
          </p:cNvPr>
          <p:cNvSpPr txBox="1"/>
          <p:nvPr/>
        </p:nvSpPr>
        <p:spPr>
          <a:xfrm>
            <a:off x="6697246" y="5632770"/>
            <a:ext cx="6758152" cy="2948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n-MY" sz="1400" dirty="0"/>
          </a:p>
        </p:txBody>
      </p:sp>
      <p:sp>
        <p:nvSpPr>
          <p:cNvPr id="16" name="Rectangle 1">
            <a:extLst>
              <a:ext uri="{FF2B5EF4-FFF2-40B4-BE49-F238E27FC236}">
                <a16:creationId xmlns:a16="http://schemas.microsoft.com/office/drawing/2014/main" id="{9CF520FE-CC58-4321-BB03-8212758086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7825" y="336391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MY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A57C11-C702-453E-9316-F2C7D31E7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24</a:t>
            </a:fld>
            <a:endParaRPr lang="en-US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18AE1173-1C91-420B-A5BF-39E7B517965E}"/>
              </a:ext>
            </a:extLst>
          </p:cNvPr>
          <p:cNvSpPr txBox="1">
            <a:spLocks/>
          </p:cNvSpPr>
          <p:nvPr/>
        </p:nvSpPr>
        <p:spPr>
          <a:xfrm>
            <a:off x="2026920" y="1754727"/>
            <a:ext cx="932688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MY" sz="3200" dirty="0">
                <a:latin typeface="+mj-lt"/>
              </a:rPr>
              <a:t>Vitreoretinal surgery play role in treating stage 4A ROP and above.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MY" sz="3200" dirty="0">
                <a:latin typeface="+mj-lt"/>
              </a:rPr>
              <a:t>Surgery involve for stage 4 and above include  vitrectomy or scleral buckle with and without lensectomy.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MY" sz="3200" dirty="0">
                <a:latin typeface="+mj-lt"/>
              </a:rPr>
              <a:t>Good anatomical success and visual outcome in stage 4A ROP.</a:t>
            </a:r>
          </a:p>
          <a:p>
            <a:endParaRPr lang="en-MY" sz="2800" dirty="0"/>
          </a:p>
        </p:txBody>
      </p:sp>
    </p:spTree>
    <p:extLst>
      <p:ext uri="{BB962C8B-B14F-4D97-AF65-F5344CB8AC3E}">
        <p14:creationId xmlns:p14="http://schemas.microsoft.com/office/powerpoint/2010/main" val="27319845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6364104-4018-4232-BEAE-67DF483AE3E6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C755710-6D6E-497A-AE25-950D977FA4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E32DCDA-B670-4314-A05C-C9D21F2E3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/>
              <a:t>TAKE HOME MESSAGE</a:t>
            </a:r>
            <a:endParaRPr lang="en-MY" b="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E5F961-8802-44FC-A516-7C4C00E2B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76E481-AC42-4EA7-97D9-2A74DCDAC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25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9466EE-1278-4406-A869-D821755B8C50}"/>
              </a:ext>
            </a:extLst>
          </p:cNvPr>
          <p:cNvSpPr txBox="1"/>
          <p:nvPr/>
        </p:nvSpPr>
        <p:spPr>
          <a:xfrm>
            <a:off x="2079056" y="1933518"/>
            <a:ext cx="8229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3200" b="1" dirty="0">
                <a:latin typeface="+mj-lt"/>
              </a:rPr>
              <a:t>Option of treatment modalities in ROP depends on the type of ROP, location, and presence of fibrosis</a:t>
            </a:r>
          </a:p>
          <a:p>
            <a:pPr algn="just"/>
            <a:endParaRPr lang="en-US" sz="3200" b="1" dirty="0">
              <a:latin typeface="+mj-lt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MY" sz="3200" b="1" dirty="0">
                <a:latin typeface="+mj-lt"/>
              </a:rPr>
              <a:t>Effective screening and prompt treatment of aggressive ROP is important to minimize the number of infants that require vitrectomy surgery.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MY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883725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3BAFBDA-73D4-4731-AA1D-1BD0B5A3E4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7354" y="2503488"/>
            <a:ext cx="9454646" cy="155416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A03018-CE81-4009-5068-E838B83755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MY" b="1" dirty="0"/>
              <a:t>Thank you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5FF1DC-85F5-4DDD-B388-55F99085C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Clinical Practice Guidelines Management of Retinopathy of Prematurity (Second Edition)</a:t>
            </a:r>
            <a:endParaRPr lang="en-MY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EA17BD5-8778-4201-B9D2-BF198A9AB0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1349">
            <a:off x="8100489" y="2147664"/>
            <a:ext cx="2084250" cy="3204487"/>
          </a:xfrm>
          <a:prstGeom prst="rect">
            <a:avLst/>
          </a:prstGeom>
          <a:effectLst>
            <a:outerShdw blurRad="177800" dist="596900" dir="21540000" algn="tl" rotWithShape="0">
              <a:prstClr val="black">
                <a:alpha val="40000"/>
              </a:prstClr>
            </a:outerShdw>
            <a:reflection stA="99000" endPos="0" dist="50800" dir="5400000" sy="-100000" algn="bl" rotWithShape="0"/>
          </a:effec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B69F5C-93D7-4FC0-9AF9-622560063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716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856655C-2258-426A-8E46-63CEE85A3E28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27AAFD-9755-AF66-BAE6-E2D211364B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91377" y="336400"/>
            <a:ext cx="9144000" cy="876383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prstClr val="black"/>
                </a:solidFill>
              </a:rPr>
              <a:t>I</a:t>
            </a:r>
            <a:r>
              <a:rPr lang="en-MY" sz="4400" b="1" dirty="0">
                <a:solidFill>
                  <a:prstClr val="black"/>
                </a:solidFill>
              </a:rPr>
              <a:t>NDICATION OF TREATMENT</a:t>
            </a:r>
            <a:endParaRPr lang="en-MY" sz="4400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0ECFD9-89BF-4EA7-A1B5-77A41E688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0B0004020202020204"/>
                <a:ea typeface="+mn-ea"/>
                <a:cs typeface="+mn-cs"/>
              </a:rPr>
              <a:t>Clinical Practice Guidelines Management of Retinopathy of Prematurity (Second Edition)</a:t>
            </a:r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0B0004020202020204"/>
              <a:ea typeface="+mn-ea"/>
              <a:cs typeface="+mn-cs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7FBFA32-4404-4A3F-B055-919103BAF4C3}"/>
              </a:ext>
            </a:extLst>
          </p:cNvPr>
          <p:cNvSpPr txBox="1">
            <a:spLocks/>
          </p:cNvSpPr>
          <p:nvPr/>
        </p:nvSpPr>
        <p:spPr>
          <a:xfrm>
            <a:off x="4475263" y="1651790"/>
            <a:ext cx="7142430" cy="33189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Type 1 </a:t>
            </a:r>
            <a:r>
              <a:rPr kumimoji="0" lang="en-MY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prethreshold</a:t>
            </a:r>
            <a:r>
              <a:rPr kumimoji="0" lang="en-MY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ROP (ETROP study)</a:t>
            </a:r>
            <a:r>
              <a:rPr kumimoji="0" lang="en-MY" sz="2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3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Zone I ROP : any stage with plus disease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Zone I ROP : stage 3 without plus disease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Zone II ROP : stage 2 or 3 with plus disease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Threshold ROP (</a:t>
            </a:r>
            <a:r>
              <a:rPr kumimoji="0" lang="en-MY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CryoROP</a:t>
            </a:r>
            <a:r>
              <a:rPr kumimoji="0" lang="en-MY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study)</a:t>
            </a:r>
            <a:r>
              <a:rPr kumimoji="0" lang="en-MY" sz="2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47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AROP</a:t>
            </a:r>
            <a:r>
              <a:rPr kumimoji="0" lang="en-MY" sz="2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28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Appendix 7 of CPG elaborates on features of ROP that require treatment)</a:t>
            </a:r>
            <a:endParaRPr kumimoji="0" lang="en-MY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726EEFAA-A5CC-4256-943C-E0A27908CC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86" b="22314"/>
          <a:stretch/>
        </p:blipFill>
        <p:spPr bwMode="auto">
          <a:xfrm>
            <a:off x="1257236" y="2064300"/>
            <a:ext cx="2743200" cy="1399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>
            <a:extLst>
              <a:ext uri="{FF2B5EF4-FFF2-40B4-BE49-F238E27FC236}">
                <a16:creationId xmlns:a16="http://schemas.microsoft.com/office/drawing/2014/main" id="{E096195A-76F2-4630-B817-E9126D5A6F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8" b="28585"/>
          <a:stretch/>
        </p:blipFill>
        <p:spPr bwMode="auto">
          <a:xfrm>
            <a:off x="1257236" y="3463331"/>
            <a:ext cx="2743200" cy="1399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>
            <a:extLst>
              <a:ext uri="{FF2B5EF4-FFF2-40B4-BE49-F238E27FC236}">
                <a16:creationId xmlns:a16="http://schemas.microsoft.com/office/drawing/2014/main" id="{5396AC3E-E8F3-4365-948D-BD75111E9D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66" b="9834"/>
          <a:stretch/>
        </p:blipFill>
        <p:spPr bwMode="auto">
          <a:xfrm>
            <a:off x="1257236" y="4862363"/>
            <a:ext cx="2743200" cy="1399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65B1BF2-A011-4130-BB1B-4917164B22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9D52817-CBE7-4A1F-9922-762EBBFB65CA}"/>
              </a:ext>
            </a:extLst>
          </p:cNvPr>
          <p:cNvSpPr txBox="1"/>
          <p:nvPr/>
        </p:nvSpPr>
        <p:spPr>
          <a:xfrm>
            <a:off x="6163377" y="5584805"/>
            <a:ext cx="724461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MY" sz="1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3. Good WV. 2004;102:233-48</a:t>
            </a:r>
          </a:p>
          <a:p>
            <a:r>
              <a:rPr lang="en-MY" sz="1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28.Chiang MF, Quinn GE, Fielder AR, et al. 2021;128(10):e51-e68.</a:t>
            </a:r>
            <a:endParaRPr lang="en-MY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MY" sz="1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47.Palmer EA, Hardy RJ, Dobson V, et al.. 2005;123(3):311-8</a:t>
            </a:r>
            <a:endParaRPr lang="en-MY" sz="1400" dirty="0"/>
          </a:p>
          <a:p>
            <a:endParaRPr lang="en-MY" sz="14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D11C816-4EA3-48D9-9261-DEC843D16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6638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856655C-2258-426A-8E46-63CEE85A3E28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27AAFD-9755-AF66-BAE6-E2D211364B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91377" y="336400"/>
            <a:ext cx="9144000" cy="876383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rgbClr val="262626"/>
                </a:solidFill>
              </a:rPr>
              <a:t>OPTIMUM TIMING OF TREATMENT</a:t>
            </a:r>
            <a:endParaRPr lang="en-MY" sz="4400" b="1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7CD3C302-CEDE-4DFD-9F0B-204C495912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4962" y="4462362"/>
            <a:ext cx="5818718" cy="1655762"/>
          </a:xfrm>
          <a:solidFill>
            <a:srgbClr val="CCECFF"/>
          </a:solidFill>
        </p:spPr>
        <p:txBody>
          <a:bodyPr>
            <a:normAutofit fontScale="92500" lnSpcReduction="10000"/>
          </a:bodyPr>
          <a:lstStyle/>
          <a:p>
            <a:pPr marL="0" algn="l" rtl="0" eaLnBrk="1" fontAlgn="t" latinLnBrk="0" hangingPunct="1">
              <a:lnSpc>
                <a:spcPct val="107000"/>
              </a:lnSpc>
              <a:spcBef>
                <a:spcPts val="600"/>
              </a:spcBef>
              <a:spcAft>
                <a:spcPts val="800"/>
              </a:spcAft>
            </a:pPr>
            <a:r>
              <a:rPr lang="en-MY" sz="2400" b="1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Recommendation 6</a:t>
            </a:r>
            <a:endParaRPr lang="en-MY" sz="4000" b="0" i="0" u="none" strike="noStrike" dirty="0">
              <a:effectLst/>
              <a:latin typeface="Arial" panose="020B0604020202020204" pitchFamily="34" charset="0"/>
            </a:endParaRPr>
          </a:p>
          <a:p>
            <a:pPr marL="347472" indent="-347472" algn="l" rtl="0" eaLnBrk="1" fontAlgn="t" latinLnBrk="0" hangingPunct="1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MY" sz="2400" b="0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   Type</a:t>
            </a:r>
            <a:r>
              <a:rPr lang="en-GB" sz="2400" b="0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1 </a:t>
            </a:r>
            <a:r>
              <a:rPr lang="en-GB" sz="2400" b="0" i="0" u="none" strike="noStrike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prethreshold</a:t>
            </a:r>
            <a:r>
              <a:rPr lang="en-GB" sz="2400" b="0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retinopathy of prematurity should be treated within 48 hours* of diagnosis.</a:t>
            </a:r>
            <a:endParaRPr lang="en-MY" sz="4000" b="0" i="0" u="none" strike="noStrike" dirty="0">
              <a:effectLst/>
              <a:latin typeface="Arial" panose="020B0604020202020204" pitchFamily="34" charset="0"/>
            </a:endParaRPr>
          </a:p>
          <a:p>
            <a:endParaRPr lang="en-MY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0ECFD9-89BF-4EA7-A1B5-77A41E688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0B0004020202020204"/>
                <a:ea typeface="+mn-ea"/>
                <a:cs typeface="+mn-cs"/>
              </a:rPr>
              <a:t>Clinical Practice Guidelines Management of Retinopathy of Prematurity (Second Edition)</a:t>
            </a:r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0B0004020202020204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5B1BF2-A011-4130-BB1B-4917164B22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21A30548-EF05-4273-A744-3A6633033CA3}"/>
              </a:ext>
            </a:extLst>
          </p:cNvPr>
          <p:cNvSpPr/>
          <p:nvPr/>
        </p:nvSpPr>
        <p:spPr>
          <a:xfrm>
            <a:off x="2600671" y="2622656"/>
            <a:ext cx="1612687" cy="1612687"/>
          </a:xfrm>
          <a:prstGeom prst="ellipse">
            <a:avLst/>
          </a:prstGeom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/>
        </p:style>
      </p:sp>
      <p:sp>
        <p:nvSpPr>
          <p:cNvPr id="10" name="Rectangle 9" descr="Stopwatch">
            <a:extLst>
              <a:ext uri="{FF2B5EF4-FFF2-40B4-BE49-F238E27FC236}">
                <a16:creationId xmlns:a16="http://schemas.microsoft.com/office/drawing/2014/main" id="{E22A6C9C-8ADB-417A-B85E-9B2E08238FD8}"/>
              </a:ext>
            </a:extLst>
          </p:cNvPr>
          <p:cNvSpPr/>
          <p:nvPr/>
        </p:nvSpPr>
        <p:spPr>
          <a:xfrm>
            <a:off x="2944359" y="2966343"/>
            <a:ext cx="925312" cy="925312"/>
          </a:xfrm>
          <a:prstGeom prst="rect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bg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2028B65-BA2C-4CF8-A78B-0349C5B1BA69}"/>
              </a:ext>
            </a:extLst>
          </p:cNvPr>
          <p:cNvSpPr/>
          <p:nvPr/>
        </p:nvSpPr>
        <p:spPr>
          <a:xfrm>
            <a:off x="7738010" y="2622656"/>
            <a:ext cx="1612687" cy="1612687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/>
        </p:style>
      </p:sp>
      <p:sp>
        <p:nvSpPr>
          <p:cNvPr id="12" name="Rectangle 11" descr="Checkmark">
            <a:extLst>
              <a:ext uri="{FF2B5EF4-FFF2-40B4-BE49-F238E27FC236}">
                <a16:creationId xmlns:a16="http://schemas.microsoft.com/office/drawing/2014/main" id="{BA2A8F11-6DF0-4E75-99D6-AAD05B82F0B3}"/>
              </a:ext>
            </a:extLst>
          </p:cNvPr>
          <p:cNvSpPr/>
          <p:nvPr/>
        </p:nvSpPr>
        <p:spPr>
          <a:xfrm>
            <a:off x="8081698" y="2966343"/>
            <a:ext cx="925312" cy="925312"/>
          </a:xfrm>
          <a:prstGeom prst="rect">
            <a:avLst/>
          </a:prstGeom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bg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E98570-2FC7-4280-8683-B782FC18F940}"/>
              </a:ext>
            </a:extLst>
          </p:cNvPr>
          <p:cNvSpPr txBox="1"/>
          <p:nvPr/>
        </p:nvSpPr>
        <p:spPr>
          <a:xfrm>
            <a:off x="7738009" y="4473569"/>
            <a:ext cx="4020185" cy="95410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+mj-lt"/>
              </a:rPr>
              <a:t>APROP Should be treated as soon as possible </a:t>
            </a:r>
            <a:endParaRPr lang="en-MY" sz="2800" dirty="0">
              <a:latin typeface="+mj-l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6E81191-C26F-4E5F-A395-11E644FF6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481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2301BC73-6C2E-58FF-31B7-9B31B6094A6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280977"/>
              </p:ext>
            </p:extLst>
          </p:nvPr>
        </p:nvGraphicFramePr>
        <p:xfrm>
          <a:off x="3008619" y="1494521"/>
          <a:ext cx="5914209" cy="52486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79D64F5F-3ABE-4EA2-A55A-5AAF67D5553C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MY" sz="4400" b="1" dirty="0">
                <a:solidFill>
                  <a:srgbClr val="262626"/>
                </a:solidFill>
                <a:latin typeface="+mj-lt"/>
              </a:rPr>
              <a:t>OPTIONS OF TREATMENT </a:t>
            </a:r>
            <a:endParaRPr kumimoji="0" lang="en-MY" sz="4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D7F3B4C-96B9-4953-A38B-B5ACA9E6FBC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66FAB0-E300-40A0-B8D5-0C966F0A1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2337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9D64F5F-3ABE-4EA2-A55A-5AAF67D5553C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MY" sz="4400" b="1" dirty="0">
                <a:solidFill>
                  <a:srgbClr val="262626"/>
                </a:solidFill>
                <a:latin typeface="+mj-lt"/>
              </a:rPr>
              <a:t>OPTIONS OF TREATMENT </a:t>
            </a:r>
            <a:endParaRPr kumimoji="0" lang="en-MY" sz="4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22B0E6-1EB7-45FA-97A7-05E40322C6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89F5A95-4CE1-409A-9FE7-7B164B9D0E02}"/>
              </a:ext>
            </a:extLst>
          </p:cNvPr>
          <p:cNvSpPr txBox="1">
            <a:spLocks/>
          </p:cNvSpPr>
          <p:nvPr/>
        </p:nvSpPr>
        <p:spPr>
          <a:xfrm>
            <a:off x="7360794" y="2243010"/>
            <a:ext cx="3737134" cy="33189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MY" sz="3200" dirty="0">
                <a:latin typeface="+mj-lt"/>
              </a:rPr>
              <a:t>Treatment of ROP depends on:</a:t>
            </a:r>
          </a:p>
          <a:p>
            <a:pPr lvl="1"/>
            <a:r>
              <a:rPr lang="en-MY" sz="3200" dirty="0">
                <a:latin typeface="+mj-lt"/>
              </a:rPr>
              <a:t>ROP subtypes</a:t>
            </a:r>
          </a:p>
          <a:p>
            <a:pPr lvl="1"/>
            <a:r>
              <a:rPr lang="en-MY" sz="3200" dirty="0">
                <a:latin typeface="+mj-lt"/>
              </a:rPr>
              <a:t>Location/zone</a:t>
            </a:r>
          </a:p>
          <a:p>
            <a:pPr lvl="1"/>
            <a:r>
              <a:rPr lang="en-MY" sz="3200" dirty="0">
                <a:latin typeface="+mj-lt"/>
              </a:rPr>
              <a:t>Reactivation</a:t>
            </a:r>
          </a:p>
          <a:p>
            <a:pPr lvl="1"/>
            <a:r>
              <a:rPr lang="en-MY" sz="3200" dirty="0">
                <a:latin typeface="+mj-lt"/>
              </a:rPr>
              <a:t>Presence of fibrosis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MY" sz="3200" dirty="0">
                <a:latin typeface="+mj-lt"/>
              </a:rPr>
              <a:t> </a:t>
            </a:r>
          </a:p>
          <a:p>
            <a:pPr lvl="1"/>
            <a:endParaRPr lang="en-MY" sz="3200" dirty="0">
              <a:latin typeface="+mj-lt"/>
            </a:endParaRPr>
          </a:p>
          <a:p>
            <a:pPr lvl="1"/>
            <a:endParaRPr lang="en-MY" sz="3200" dirty="0">
              <a:latin typeface="+mj-lt"/>
            </a:endParaRPr>
          </a:p>
          <a:p>
            <a:pPr lvl="1"/>
            <a:endParaRPr lang="en-MY" sz="3200" dirty="0">
              <a:latin typeface="+mj-lt"/>
            </a:endParaRPr>
          </a:p>
          <a:p>
            <a:pPr lvl="1"/>
            <a:endParaRPr lang="en-MY" sz="3200" dirty="0">
              <a:latin typeface="+mj-lt"/>
            </a:endParaRPr>
          </a:p>
          <a:p>
            <a:pPr lvl="1"/>
            <a:endParaRPr lang="en-MY" sz="3200" dirty="0">
              <a:latin typeface="+mj-lt"/>
            </a:endParaRPr>
          </a:p>
          <a:p>
            <a:pPr lvl="1"/>
            <a:endParaRPr lang="en-MY" sz="3200" dirty="0">
              <a:latin typeface="+mj-lt"/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7E547EF8-06AB-41BE-A691-32C034CB90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3417"/>
          <a:stretch/>
        </p:blipFill>
        <p:spPr bwMode="auto">
          <a:xfrm>
            <a:off x="1412683" y="2180230"/>
            <a:ext cx="5278777" cy="3858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7F3B4C-96B9-4953-A38B-B5ACA9E6FB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C2F892-8DE6-4DF7-83F7-C56074000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CAC538D-59AB-479E-BED0-9D232E698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0187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C1074-B9AD-8592-9A5A-3A68214DDF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Options of Treatment</a:t>
            </a:r>
            <a:endParaRPr lang="en-MY" dirty="0"/>
          </a:p>
        </p:txBody>
      </p:sp>
      <p:graphicFrame>
        <p:nvGraphicFramePr>
          <p:cNvPr id="19" name="Content Placeholder 2">
            <a:extLst>
              <a:ext uri="{FF2B5EF4-FFF2-40B4-BE49-F238E27FC236}">
                <a16:creationId xmlns:a16="http://schemas.microsoft.com/office/drawing/2014/main" id="{5EAD8865-601F-14E9-E1DE-497A02B3DCB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0888491"/>
              </p:ext>
            </p:extLst>
          </p:nvPr>
        </p:nvGraphicFramePr>
        <p:xfrm>
          <a:off x="1069206" y="2005012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86D14329-7FCF-4D1E-AF7A-CBE1899E4B75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MY" sz="4400" b="1" dirty="0">
                <a:solidFill>
                  <a:srgbClr val="262626"/>
                </a:solidFill>
                <a:latin typeface="+mj-lt"/>
              </a:rPr>
              <a:t>OPTIONS OF TREATMENT </a:t>
            </a:r>
            <a:endParaRPr kumimoji="0" lang="en-MY" sz="4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55F88CF-30A3-426E-B93E-D8C1CF701AC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0B23DD-D548-46A8-B9A1-B1BFA09E0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95D92E-8A04-4310-9422-537646EB7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482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C1074-B9AD-8592-9A5A-3A68214DDF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Options of Treatment</a:t>
            </a:r>
            <a:endParaRPr lang="en-MY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6D14329-7FCF-4D1E-AF7A-CBE1899E4B75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>
              <a:defRPr/>
            </a:pPr>
            <a:r>
              <a:rPr lang="en-MY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CRYOTHERAPY</a:t>
            </a:r>
            <a:endParaRPr kumimoji="0" lang="en-MY" sz="4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C9348F-1C83-477D-8158-1B3412E770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F7A36F6-1A82-4D23-AB4D-A9D4A3A23808}"/>
              </a:ext>
            </a:extLst>
          </p:cNvPr>
          <p:cNvSpPr txBox="1">
            <a:spLocks/>
          </p:cNvSpPr>
          <p:nvPr/>
        </p:nvSpPr>
        <p:spPr>
          <a:xfrm>
            <a:off x="6094412" y="1790652"/>
            <a:ext cx="4802185" cy="13038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MY" dirty="0"/>
              <a:t> 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2544AFF-E6E1-4C09-88EC-DB98E4910D5D}"/>
              </a:ext>
            </a:extLst>
          </p:cNvPr>
          <p:cNvSpPr txBox="1">
            <a:spLocks/>
          </p:cNvSpPr>
          <p:nvPr/>
        </p:nvSpPr>
        <p:spPr>
          <a:xfrm>
            <a:off x="5463550" y="1559477"/>
            <a:ext cx="5027009" cy="33189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MY" dirty="0">
                <a:latin typeface="+mj-lt"/>
              </a:rPr>
              <a:t>CRYO-ROP study:47</a:t>
            </a:r>
          </a:p>
          <a:p>
            <a:pPr lvl="2"/>
            <a:r>
              <a:rPr lang="en-MY" sz="2800" dirty="0">
                <a:latin typeface="+mj-lt"/>
              </a:rPr>
              <a:t>Threshold ROP</a:t>
            </a:r>
          </a:p>
          <a:p>
            <a:pPr lvl="2"/>
            <a:r>
              <a:rPr lang="en-MY" sz="2800" dirty="0">
                <a:latin typeface="+mj-lt"/>
              </a:rPr>
              <a:t>Causes </a:t>
            </a:r>
            <a:r>
              <a:rPr lang="en-MY" sz="2800" dirty="0" err="1">
                <a:latin typeface="+mj-lt"/>
              </a:rPr>
              <a:t>unfavorable</a:t>
            </a:r>
            <a:r>
              <a:rPr lang="en-MY" sz="2800" dirty="0">
                <a:latin typeface="+mj-lt"/>
              </a:rPr>
              <a:t> structural and functional outcomes </a:t>
            </a:r>
          </a:p>
          <a:p>
            <a:pPr lvl="2"/>
            <a:r>
              <a:rPr lang="en-MY" sz="2800" dirty="0">
                <a:latin typeface="+mj-lt"/>
              </a:rPr>
              <a:t>Not recommended in treatment of ROP</a:t>
            </a:r>
          </a:p>
          <a:p>
            <a:pPr lvl="2"/>
            <a:r>
              <a:rPr lang="en-MY" sz="2800" dirty="0">
                <a:latin typeface="+mj-lt"/>
              </a:rPr>
              <a:t>Side effects:</a:t>
            </a:r>
          </a:p>
          <a:p>
            <a:pPr lvl="3"/>
            <a:r>
              <a:rPr lang="en-MY" sz="2800" dirty="0">
                <a:latin typeface="+mj-lt"/>
              </a:rPr>
              <a:t>Pain, </a:t>
            </a:r>
            <a:r>
              <a:rPr lang="en-MY" sz="2800" dirty="0" err="1">
                <a:latin typeface="+mj-lt"/>
              </a:rPr>
              <a:t>Edema</a:t>
            </a:r>
            <a:r>
              <a:rPr lang="en-MY" sz="2800" dirty="0">
                <a:latin typeface="+mj-lt"/>
              </a:rPr>
              <a:t>, VH, exudative RD, Vitreoretinal traction</a:t>
            </a:r>
          </a:p>
          <a:p>
            <a:pPr marL="1371600" lvl="3" indent="0">
              <a:buNone/>
            </a:pPr>
            <a:endParaRPr lang="en-MY" sz="2400" dirty="0">
              <a:latin typeface="+mj-lt"/>
            </a:endParaRPr>
          </a:p>
          <a:p>
            <a:pPr lvl="3"/>
            <a:endParaRPr lang="en-MY" sz="2800" dirty="0">
              <a:latin typeface="+mj-lt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4F9A43DB-0CF2-4272-9C3C-D192C816BD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49" r="3" b="3"/>
          <a:stretch/>
        </p:blipFill>
        <p:spPr bwMode="auto">
          <a:xfrm>
            <a:off x="1412683" y="2218728"/>
            <a:ext cx="3876801" cy="3858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55F88CF-30A3-426E-B93E-D8C1CF701A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58871B-194B-448E-B390-2C73CBDCF3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F480DED-F6D3-491C-9461-AAD61F8707C4}"/>
              </a:ext>
            </a:extLst>
          </p:cNvPr>
          <p:cNvSpPr txBox="1"/>
          <p:nvPr/>
        </p:nvSpPr>
        <p:spPr>
          <a:xfrm>
            <a:off x="5968666" y="5992297"/>
            <a:ext cx="80270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371600" lvl="3" indent="0">
              <a:buNone/>
            </a:pPr>
            <a:r>
              <a:rPr lang="en-MY" sz="1400" dirty="0">
                <a:effectLst/>
                <a:latin typeface="+mj-lt"/>
                <a:ea typeface="Calibri" panose="020F0502020204030204" pitchFamily="34" charset="0"/>
              </a:rPr>
              <a:t>47.Palmer EA, Hardy RJ, Dobson V, et al.. 2005;123(3):311-8</a:t>
            </a:r>
            <a:r>
              <a:rPr lang="en-MY" sz="1800" dirty="0">
                <a:effectLst/>
                <a:latin typeface="+mj-lt"/>
                <a:ea typeface="Calibri" panose="020F0502020204030204" pitchFamily="34" charset="0"/>
              </a:rPr>
              <a:t>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BD4E0FD-C43A-427A-852A-6B2747B1E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9939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C1074-B9AD-8592-9A5A-3A68214DDF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Options of Treatment</a:t>
            </a:r>
            <a:endParaRPr lang="en-MY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6D14329-7FCF-4D1E-AF7A-CBE1899E4B75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MY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LASER PHOTOCOAGULATION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C9348F-1C83-477D-8158-1B3412E770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MY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55F88CF-30A3-426E-B93E-D8C1CF701A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F5A172FB-B2B0-4996-B7C7-4AA505680660}"/>
              </a:ext>
            </a:extLst>
          </p:cNvPr>
          <p:cNvSpPr txBox="1">
            <a:spLocks/>
          </p:cNvSpPr>
          <p:nvPr/>
        </p:nvSpPr>
        <p:spPr>
          <a:xfrm>
            <a:off x="7535825" y="2117914"/>
            <a:ext cx="3360772" cy="13038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MY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F47BFF6-9309-4A93-BE77-B8A172EE2AF3}"/>
              </a:ext>
            </a:extLst>
          </p:cNvPr>
          <p:cNvSpPr txBox="1">
            <a:spLocks/>
          </p:cNvSpPr>
          <p:nvPr/>
        </p:nvSpPr>
        <p:spPr>
          <a:xfrm>
            <a:off x="6970084" y="2704138"/>
            <a:ext cx="4492253" cy="33189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MY" dirty="0">
                <a:latin typeface="+mj-lt"/>
              </a:rPr>
              <a:t>ETROP study:3</a:t>
            </a:r>
          </a:p>
          <a:p>
            <a:pPr lvl="1"/>
            <a:r>
              <a:rPr lang="en-MY" sz="2800" dirty="0">
                <a:latin typeface="+mj-lt"/>
              </a:rPr>
              <a:t>Reduction of </a:t>
            </a:r>
            <a:r>
              <a:rPr lang="en-MY" sz="2800" dirty="0" err="1">
                <a:latin typeface="+mj-lt"/>
              </a:rPr>
              <a:t>unfavorable</a:t>
            </a:r>
            <a:r>
              <a:rPr lang="en-MY" sz="2800" dirty="0">
                <a:latin typeface="+mj-lt"/>
              </a:rPr>
              <a:t> VA outcomes and structural outcomes</a:t>
            </a:r>
          </a:p>
          <a:p>
            <a:pPr lvl="1"/>
            <a:r>
              <a:rPr lang="en-MY" sz="2800" dirty="0" err="1">
                <a:latin typeface="+mj-lt"/>
              </a:rPr>
              <a:t>Prethreshold</a:t>
            </a:r>
            <a:r>
              <a:rPr lang="en-MY" sz="2800" dirty="0">
                <a:latin typeface="+mj-lt"/>
              </a:rPr>
              <a:t> ROP Type I</a:t>
            </a:r>
          </a:p>
        </p:txBody>
      </p:sp>
      <p:pic>
        <p:nvPicPr>
          <p:cNvPr id="13" name="Picture 6">
            <a:extLst>
              <a:ext uri="{FF2B5EF4-FFF2-40B4-BE49-F238E27FC236}">
                <a16:creationId xmlns:a16="http://schemas.microsoft.com/office/drawing/2014/main" id="{C5088ED0-3673-4B24-9680-D40476C774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08" b="-1"/>
          <a:stretch/>
        </p:blipFill>
        <p:spPr bwMode="auto">
          <a:xfrm>
            <a:off x="1412683" y="2514601"/>
            <a:ext cx="5278777" cy="3858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EBC659-0EAF-4333-B935-5731EDDF0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A632B33-91CB-42F8-8757-93D4DD74707F}"/>
              </a:ext>
            </a:extLst>
          </p:cNvPr>
          <p:cNvSpPr txBox="1"/>
          <p:nvPr/>
        </p:nvSpPr>
        <p:spPr>
          <a:xfrm>
            <a:off x="9035968" y="5869186"/>
            <a:ext cx="609760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MY" sz="1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3. Good WV. 2004;102:233-48</a:t>
            </a:r>
            <a:endParaRPr lang="en-MY" sz="1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1EF67F-D384-40D2-A7F4-32AB3BDC0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1188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1956</TotalTime>
  <Words>2376</Words>
  <Application>Microsoft Office PowerPoint</Application>
  <PresentationFormat>Widescreen</PresentationFormat>
  <Paragraphs>296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Aptos</vt:lpstr>
      <vt:lpstr>Aptos Display</vt:lpstr>
      <vt:lpstr>Arial</vt:lpstr>
      <vt:lpstr>Calibri</vt:lpstr>
      <vt:lpstr>Calibri Light</vt:lpstr>
      <vt:lpstr>Courier New</vt:lpstr>
      <vt:lpstr>Franklin Gothic Book</vt:lpstr>
      <vt:lpstr>Noto Sans Symbols</vt:lpstr>
      <vt:lpstr>Symbol</vt:lpstr>
      <vt:lpstr>Office Theme</vt:lpstr>
      <vt:lpstr>LECTURE 4: INDICATION, OPTIMAL TIMING AND TREATMENT</vt:lpstr>
      <vt:lpstr>LEARNING OBJECTIVE </vt:lpstr>
      <vt:lpstr>INDICATION OF TREATMENT</vt:lpstr>
      <vt:lpstr>OPTIMUM TIMING OF TREATMENT</vt:lpstr>
      <vt:lpstr>PowerPoint Presentation</vt:lpstr>
      <vt:lpstr>PowerPoint Presentation</vt:lpstr>
      <vt:lpstr>Options of Treatment</vt:lpstr>
      <vt:lpstr>Options of Treatment</vt:lpstr>
      <vt:lpstr>Options of Treatment</vt:lpstr>
      <vt:lpstr>Options of Treatment</vt:lpstr>
      <vt:lpstr>PowerPoint Presentation</vt:lpstr>
      <vt:lpstr>PowerPoint Presentation</vt:lpstr>
      <vt:lpstr>INTRAVITREAL ANTI-VASCULAR ENDOTHELIAL GROWTH FACTOR (VEGF)</vt:lpstr>
      <vt:lpstr>TYPES AND PROPERTIES OF ANTI-VASCULAR ENDOTHELIUM GROWTH FACTOR- APPENDIX 8</vt:lpstr>
      <vt:lpstr>TYPES AND PROPERTIES OF ANTI-VASCULAR ENDOTHELIUM GROWTH FACTOR- APPENDIX 8</vt:lpstr>
      <vt:lpstr>PROCEDURE FOR INTRAVITREAL ANTI-VASCULAR ENDOTHELIUM GROWTH FACTOR INJECTION</vt:lpstr>
      <vt:lpstr>ANTI-VEGF OR LASER PHOTOCOAGULATION?</vt:lpstr>
      <vt:lpstr>ANTI-VEGF OR LASER PHOTOCOAGULATION?</vt:lpstr>
      <vt:lpstr>ANTI-VEGF OR LASER PHOTOCOAGULATION?</vt:lpstr>
      <vt:lpstr>POST ANTI-VEGF EXAMINATION GUIDELINES</vt:lpstr>
      <vt:lpstr>PowerPoint Presentation</vt:lpstr>
      <vt:lpstr>PowerPoint Presentation</vt:lpstr>
      <vt:lpstr>PowerPoint Presentation</vt:lpstr>
      <vt:lpstr>PowerPoint Presentation</vt:lpstr>
      <vt:lpstr>TAKE HOME MESSAGE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Indication, Optimal Timing and Treatment</dc:title>
  <dc:creator>Siti Norzalehawati Sepian</dc:creator>
  <cp:lastModifiedBy>Karen Sharmini</cp:lastModifiedBy>
  <cp:revision>54</cp:revision>
  <dcterms:created xsi:type="dcterms:W3CDTF">2024-03-08T09:37:23Z</dcterms:created>
  <dcterms:modified xsi:type="dcterms:W3CDTF">2024-11-26T01:45:45Z</dcterms:modified>
</cp:coreProperties>
</file>